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86" r:id="rId3"/>
    <p:sldId id="288" r:id="rId4"/>
    <p:sldId id="312" r:id="rId5"/>
    <p:sldId id="313" r:id="rId6"/>
    <p:sldId id="316" r:id="rId7"/>
    <p:sldId id="314" r:id="rId8"/>
    <p:sldId id="317" r:id="rId9"/>
    <p:sldId id="318" r:id="rId10"/>
    <p:sldId id="319" r:id="rId11"/>
    <p:sldId id="323" r:id="rId12"/>
    <p:sldId id="320" r:id="rId13"/>
    <p:sldId id="321" r:id="rId14"/>
    <p:sldId id="322" r:id="rId15"/>
    <p:sldId id="31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684C"/>
    <a:srgbClr val="F2F2F2"/>
    <a:srgbClr val="364436"/>
    <a:srgbClr val="5B5F55"/>
    <a:srgbClr val="434634"/>
    <a:srgbClr val="157E9F"/>
    <a:srgbClr val="80ABB8"/>
    <a:srgbClr val="1BA0C9"/>
    <a:srgbClr val="0D5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84" autoAdjust="0"/>
  </p:normalViewPr>
  <p:slideViewPr>
    <p:cSldViewPr snapToGrid="0">
      <p:cViewPr varScale="1">
        <p:scale>
          <a:sx n="70" d="100"/>
          <a:sy n="70" d="100"/>
        </p:scale>
        <p:origin x="618" y="54"/>
      </p:cViewPr>
      <p:guideLst>
        <p:guide orient="horz" pos="2191"/>
        <p:guide pos="3840"/>
      </p:guideLst>
    </p:cSldViewPr>
  </p:slideViewPr>
  <p:notesTextViewPr>
    <p:cViewPr>
      <p:scale>
        <a:sx n="1" d="1"/>
        <a:sy n="1" d="1"/>
      </p:scale>
      <p:origin x="0" y="0"/>
    </p:cViewPr>
  </p:notesTextViewPr>
  <p:sorterViewPr>
    <p:cViewPr>
      <p:scale>
        <a:sx n="66" d="100"/>
        <a:sy n="66" d="100"/>
      </p:scale>
      <p:origin x="0" y="-29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8E8BBE-599C-4FCC-BB70-55283D9FCDEE}" type="datetimeFigureOut">
              <a:rPr lang="zh-CN" altLang="en-US" smtClean="0"/>
              <a:t>2022/5/1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A04FD-F375-4C5B-B7D3-F4309F1E074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BA04FD-F375-4C5B-B7D3-F4309F1E0745}" type="slidenum">
              <a:rPr lang="zh-CN" altLang="en-US" smtClean="0"/>
              <a:t>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2022/5/1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2022/5/1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4CA56-C766-4643-9C49-0B5937DF92E1}" type="datetimeFigureOut">
              <a:rPr lang="zh-CN" altLang="en-US" smtClean="0"/>
              <a:t>2022/5/1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4" name="矩形 33"/>
          <p:cNvSpPr/>
          <p:nvPr/>
        </p:nvSpPr>
        <p:spPr>
          <a:xfrm>
            <a:off x="0" y="2104183"/>
            <a:ext cx="12191999" cy="2172929"/>
          </a:xfrm>
          <a:prstGeom prst="rect">
            <a:avLst/>
          </a:prstGeom>
          <a:solidFill>
            <a:srgbClr val="36443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25575" y="2805926"/>
            <a:ext cx="7540847" cy="769441"/>
          </a:xfrm>
          <a:prstGeom prst="rect">
            <a:avLst/>
          </a:prstGeom>
        </p:spPr>
        <p:txBody>
          <a:bodyPr wrap="none">
            <a:spAutoFit/>
          </a:bodyPr>
          <a:lstStyle/>
          <a:p>
            <a:r>
              <a:rPr kumimoji="1" lang="zh-CN" altLang="en-US" sz="4400" b="1" dirty="0">
                <a:solidFill>
                  <a:schemeClr val="bg1"/>
                </a:solidFill>
                <a:latin typeface="华光魏体_CNKI" panose="02000500000000000000" pitchFamily="2" charset="-122"/>
                <a:ea typeface="华光魏体_CNKI" panose="02000500000000000000" pitchFamily="2" charset="-122"/>
              </a:rPr>
              <a:t>某城镇生活污水处理工程设计</a:t>
            </a:r>
          </a:p>
        </p:txBody>
      </p:sp>
      <p:sp>
        <p:nvSpPr>
          <p:cNvPr id="14" name="矩形 13"/>
          <p:cNvSpPr/>
          <p:nvPr/>
        </p:nvSpPr>
        <p:spPr>
          <a:xfrm>
            <a:off x="3383503" y="4569508"/>
            <a:ext cx="2236510" cy="400110"/>
          </a:xfrm>
          <a:prstGeom prst="rect">
            <a:avLst/>
          </a:prstGeom>
        </p:spPr>
        <p:txBody>
          <a:bodyPr wrap="none">
            <a:spAutoFit/>
          </a:bodyPr>
          <a:lstStyle/>
          <a:p>
            <a:r>
              <a:rPr kumimoji="1" lang="zh-CN" altLang="en-US" sz="2000" dirty="0">
                <a:solidFill>
                  <a:srgbClr val="364436"/>
                </a:solidFill>
                <a:latin typeface="华光楷体_CNKI" panose="02000500000000000000" pitchFamily="2" charset="-122"/>
                <a:ea typeface="华光楷体_CNKI" panose="02000500000000000000" pitchFamily="2" charset="-122"/>
              </a:rPr>
              <a:t>指导老师：钱海丰</a:t>
            </a:r>
          </a:p>
        </p:txBody>
      </p:sp>
      <p:sp>
        <p:nvSpPr>
          <p:cNvPr id="20" name="矩形 19"/>
          <p:cNvSpPr/>
          <p:nvPr/>
        </p:nvSpPr>
        <p:spPr>
          <a:xfrm>
            <a:off x="6470880" y="4569508"/>
            <a:ext cx="1762021" cy="400110"/>
          </a:xfrm>
          <a:prstGeom prst="rect">
            <a:avLst/>
          </a:prstGeom>
        </p:spPr>
        <p:txBody>
          <a:bodyPr wrap="none">
            <a:spAutoFit/>
          </a:bodyPr>
          <a:lstStyle/>
          <a:p>
            <a:r>
              <a:rPr kumimoji="1" lang="zh-CN" altLang="en-US" sz="2000" dirty="0">
                <a:solidFill>
                  <a:srgbClr val="364436"/>
                </a:solidFill>
                <a:latin typeface="华光楷体_CNKI" panose="02000500000000000000" pitchFamily="2" charset="-122"/>
                <a:ea typeface="华光楷体_CNKI" panose="02000500000000000000" pitchFamily="2" charset="-122"/>
              </a:rPr>
              <a:t>学生：袁文婷</a:t>
            </a:r>
          </a:p>
        </p:txBody>
      </p:sp>
      <p:sp>
        <p:nvSpPr>
          <p:cNvPr id="33" name="矩形 32"/>
          <p:cNvSpPr/>
          <p:nvPr/>
        </p:nvSpPr>
        <p:spPr>
          <a:xfrm>
            <a:off x="11106446" y="6519446"/>
            <a:ext cx="1075690" cy="337185"/>
          </a:xfrm>
          <a:prstGeom prst="rect">
            <a:avLst/>
          </a:prstGeom>
        </p:spPr>
        <p:txBody>
          <a:bodyPr wrap="none">
            <a:spAutoFit/>
          </a:bodyPr>
          <a:lstStyle/>
          <a:p>
            <a:r>
              <a:rPr kumimoji="1" lang="en-US" altLang="zh-CN" sz="1600" dirty="0">
                <a:solidFill>
                  <a:srgbClr val="364436"/>
                </a:solidFill>
                <a:latin typeface="华光楷体_CNKI" panose="02000500000000000000" pitchFamily="2" charset="-122"/>
                <a:ea typeface="华光楷体_CNKI" panose="02000500000000000000" pitchFamily="2" charset="-122"/>
              </a:rPr>
              <a:t>2022.03.29</a:t>
            </a:r>
            <a:endParaRPr kumimoji="1" lang="zh-CN" altLang="en-US" sz="1600" dirty="0">
              <a:solidFill>
                <a:srgbClr val="364436"/>
              </a:solidFill>
              <a:latin typeface="华光楷体_CNKI" panose="02000500000000000000" pitchFamily="2" charset="-122"/>
              <a:ea typeface="华光楷体_CNKI" panose="02000500000000000000" pitchFamily="2" charset="-122"/>
            </a:endParaRPr>
          </a:p>
        </p:txBody>
      </p:sp>
      <p:pic>
        <p:nvPicPr>
          <p:cNvPr id="26" name="图片 25"/>
          <p:cNvPicPr>
            <a:picLocks noChangeAspect="1"/>
          </p:cNvPicPr>
          <p:nvPr/>
        </p:nvPicPr>
        <p:blipFill rotWithShape="1">
          <a:blip r:embed="rId2">
            <a:extLst>
              <a:ext uri="{28A0092B-C50C-407E-A947-70E740481C1C}">
                <a14:useLocalDpi xmlns:a14="http://schemas.microsoft.com/office/drawing/2010/main" val="0"/>
              </a:ext>
            </a:extLst>
          </a:blip>
          <a:srcRect r="22681"/>
          <a:stretch>
            <a:fillRect/>
          </a:stretch>
        </p:blipFill>
        <p:spPr>
          <a:xfrm>
            <a:off x="1" y="0"/>
            <a:ext cx="340468" cy="440339"/>
          </a:xfrm>
          <a:prstGeom prst="rect">
            <a:avLst/>
          </a:prstGeom>
        </p:spPr>
      </p:pic>
      <p:sp>
        <p:nvSpPr>
          <p:cNvPr id="37" name="矩形 36"/>
          <p:cNvSpPr/>
          <p:nvPr/>
        </p:nvSpPr>
        <p:spPr>
          <a:xfrm>
            <a:off x="340469" y="40229"/>
            <a:ext cx="1210588" cy="400110"/>
          </a:xfrm>
          <a:prstGeom prst="rect">
            <a:avLst/>
          </a:prstGeom>
        </p:spPr>
        <p:txBody>
          <a:bodyPr wrap="none">
            <a:spAutoFit/>
          </a:bodyPr>
          <a:lstStyle/>
          <a:p>
            <a:r>
              <a:rPr kumimoji="1" lang="zh-CN" altLang="en-US" sz="2000" dirty="0">
                <a:solidFill>
                  <a:srgbClr val="364436"/>
                </a:solidFill>
                <a:latin typeface="华光魏体_CNKI" panose="02000500000000000000" pitchFamily="2" charset="-122"/>
                <a:ea typeface="华光魏体_CNKI" panose="02000500000000000000" pitchFamily="2" charset="-122"/>
              </a:rPr>
              <a:t>环境学院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4</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工艺选择</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矩形 2"/>
          <p:cNvSpPr/>
          <p:nvPr/>
        </p:nvSpPr>
        <p:spPr>
          <a:xfrm>
            <a:off x="9363075" y="2210645"/>
            <a:ext cx="1114425" cy="323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6" name="Freeform 77"/>
          <p:cNvSpPr>
            <a:spLocks noEditPoints="1"/>
          </p:cNvSpPr>
          <p:nvPr/>
        </p:nvSpPr>
        <p:spPr bwMode="auto">
          <a:xfrm>
            <a:off x="4717744" y="2957149"/>
            <a:ext cx="519770" cy="519770"/>
          </a:xfrm>
          <a:custGeom>
            <a:avLst/>
            <a:gdLst>
              <a:gd name="T0" fmla="*/ 2147483646 w 200"/>
              <a:gd name="T1" fmla="*/ 2147483646 h 200"/>
              <a:gd name="T2" fmla="*/ 2147483646 w 200"/>
              <a:gd name="T3" fmla="*/ 2147483646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0 h 200"/>
              <a:gd name="T72" fmla="*/ 2147483646 w 200"/>
              <a:gd name="T73" fmla="*/ 2147483646 h 200"/>
              <a:gd name="T74" fmla="*/ 2147483646 w 200"/>
              <a:gd name="T75" fmla="*/ 2147483646 h 200"/>
              <a:gd name="T76" fmla="*/ 2147483646 w 200"/>
              <a:gd name="T77" fmla="*/ 2147483646 h 200"/>
              <a:gd name="T78" fmla="*/ 0 w 200"/>
              <a:gd name="T79" fmla="*/ 2147483646 h 200"/>
              <a:gd name="T80" fmla="*/ 2147483646 w 200"/>
              <a:gd name="T81" fmla="*/ 2147483646 h 200"/>
              <a:gd name="T82" fmla="*/ 2147483646 w 200"/>
              <a:gd name="T83" fmla="*/ 2147483646 h 200"/>
              <a:gd name="T84" fmla="*/ 2147483646 w 200"/>
              <a:gd name="T85" fmla="*/ 2147483646 h 200"/>
              <a:gd name="T86" fmla="*/ 2147483646 w 200"/>
              <a:gd name="T87" fmla="*/ 2147483646 h 200"/>
              <a:gd name="T88" fmla="*/ 2147483646 w 200"/>
              <a:gd name="T89" fmla="*/ 2147483646 h 200"/>
              <a:gd name="T90" fmla="*/ 2147483646 w 200"/>
              <a:gd name="T91" fmla="*/ 2147483646 h 200"/>
              <a:gd name="T92" fmla="*/ 2147483646 w 200"/>
              <a:gd name="T93" fmla="*/ 2147483646 h 200"/>
              <a:gd name="T94" fmla="*/ 2147483646 w 200"/>
              <a:gd name="T95" fmla="*/ 2147483646 h 200"/>
              <a:gd name="T96" fmla="*/ 2147483646 w 200"/>
              <a:gd name="T97" fmla="*/ 2147483646 h 200"/>
              <a:gd name="T98" fmla="*/ 2147483646 w 200"/>
              <a:gd name="T99" fmla="*/ 2147483646 h 200"/>
              <a:gd name="T100" fmla="*/ 2147483646 w 200"/>
              <a:gd name="T101" fmla="*/ 2147483646 h 200"/>
              <a:gd name="T102" fmla="*/ 2147483646 w 200"/>
              <a:gd name="T103" fmla="*/ 2147483646 h 200"/>
              <a:gd name="T104" fmla="*/ 2147483646 w 200"/>
              <a:gd name="T105" fmla="*/ 2147483646 h 200"/>
              <a:gd name="T106" fmla="*/ 2147483646 w 200"/>
              <a:gd name="T107" fmla="*/ 2147483646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F3D180"/>
          </a:solidFill>
          <a:ln w="9525">
            <a:solidFill>
              <a:srgbClr val="000000"/>
            </a:solidFill>
            <a:round/>
          </a:ln>
        </p:spPr>
        <p:txBody>
          <a:bodyPr/>
          <a:lstStyle/>
          <a:p>
            <a:endParaRPr lang="zh-CN" altLang="en-US" sz="1600">
              <a:solidFill>
                <a:srgbClr val="60684C"/>
              </a:solidFill>
            </a:endParaRPr>
          </a:p>
        </p:txBody>
      </p:sp>
      <p:sp>
        <p:nvSpPr>
          <p:cNvPr id="47" name="任意多边形 86"/>
          <p:cNvSpPr/>
          <p:nvPr/>
        </p:nvSpPr>
        <p:spPr>
          <a:xfrm rot="1647890">
            <a:off x="4150525" y="3086552"/>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solidFill>
            <a:schemeClr val="bg1"/>
          </a:solidFill>
          <a:ln w="25400">
            <a:solidFill>
              <a:srgbClr val="6068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60684C"/>
              </a:solidFill>
            </a:endParaRPr>
          </a:p>
        </p:txBody>
      </p:sp>
      <p:sp>
        <p:nvSpPr>
          <p:cNvPr id="48" name="任意多边形 87"/>
          <p:cNvSpPr/>
          <p:nvPr/>
        </p:nvSpPr>
        <p:spPr>
          <a:xfrm rot="5410385">
            <a:off x="4633631" y="2083674"/>
            <a:ext cx="1962620" cy="1591663"/>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solidFill>
            <a:schemeClr val="bg1"/>
          </a:solidFill>
          <a:ln w="25400">
            <a:solidFill>
              <a:srgbClr val="6068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60684C"/>
              </a:solidFill>
            </a:endParaRPr>
          </a:p>
        </p:txBody>
      </p:sp>
      <p:sp>
        <p:nvSpPr>
          <p:cNvPr id="49" name="任意多边形 88"/>
          <p:cNvSpPr/>
          <p:nvPr/>
        </p:nvSpPr>
        <p:spPr>
          <a:xfrm rot="8980181">
            <a:off x="5690426" y="2014659"/>
            <a:ext cx="1962620" cy="1593821"/>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solidFill>
            <a:schemeClr val="bg1"/>
          </a:solidFill>
          <a:ln w="25400">
            <a:solidFill>
              <a:srgbClr val="6068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60684C"/>
              </a:solidFill>
            </a:endParaRPr>
          </a:p>
        </p:txBody>
      </p:sp>
      <p:sp>
        <p:nvSpPr>
          <p:cNvPr id="50" name="任意多边形 89"/>
          <p:cNvSpPr/>
          <p:nvPr/>
        </p:nvSpPr>
        <p:spPr>
          <a:xfrm rot="12742676">
            <a:off x="6281369" y="2957149"/>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solidFill>
            <a:schemeClr val="bg1"/>
          </a:solidFill>
          <a:ln w="25400">
            <a:solidFill>
              <a:srgbClr val="6068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60684C"/>
              </a:solidFill>
            </a:endParaRPr>
          </a:p>
        </p:txBody>
      </p:sp>
      <p:sp>
        <p:nvSpPr>
          <p:cNvPr id="51" name="任意多边形 90"/>
          <p:cNvSpPr/>
          <p:nvPr/>
        </p:nvSpPr>
        <p:spPr>
          <a:xfrm rot="15671084">
            <a:off x="5901406" y="3752564"/>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solidFill>
            <a:schemeClr val="bg1"/>
          </a:solidFill>
          <a:ln w="25400">
            <a:solidFill>
              <a:srgbClr val="6068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60684C"/>
              </a:solidFill>
            </a:endParaRPr>
          </a:p>
        </p:txBody>
      </p:sp>
      <p:sp>
        <p:nvSpPr>
          <p:cNvPr id="52" name="任意多边形 91"/>
          <p:cNvSpPr/>
          <p:nvPr/>
        </p:nvSpPr>
        <p:spPr>
          <a:xfrm rot="19433579">
            <a:off x="4802671" y="3971889"/>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solidFill>
            <a:schemeClr val="bg1"/>
          </a:solidFill>
          <a:ln w="25400">
            <a:solidFill>
              <a:srgbClr val="6068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60684C"/>
              </a:solidFill>
            </a:endParaRPr>
          </a:p>
        </p:txBody>
      </p:sp>
      <p:sp>
        <p:nvSpPr>
          <p:cNvPr id="53" name="Freeform 16"/>
          <p:cNvSpPr>
            <a:spLocks noEditPoints="1"/>
          </p:cNvSpPr>
          <p:nvPr/>
        </p:nvSpPr>
        <p:spPr bwMode="auto">
          <a:xfrm>
            <a:off x="6509982" y="2314445"/>
            <a:ext cx="552122" cy="552122"/>
          </a:xfrm>
          <a:custGeom>
            <a:avLst/>
            <a:gdLst>
              <a:gd name="T0" fmla="*/ 2147483646 w 200"/>
              <a:gd name="T1" fmla="*/ 0 h 200"/>
              <a:gd name="T2" fmla="*/ 2147483646 w 200"/>
              <a:gd name="T3" fmla="*/ 0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2147483646 h 200"/>
              <a:gd name="T72" fmla="*/ 2147483646 w 200"/>
              <a:gd name="T73" fmla="*/ 2147483646 h 200"/>
              <a:gd name="T74" fmla="*/ 2147483646 w 200"/>
              <a:gd name="T75" fmla="*/ 2147483646 h 200"/>
              <a:gd name="T76" fmla="*/ 2147483646 w 200"/>
              <a:gd name="T77" fmla="*/ 2147483646 h 200"/>
              <a:gd name="T78" fmla="*/ 2147483646 w 200"/>
              <a:gd name="T79" fmla="*/ 2147483646 h 200"/>
              <a:gd name="T80" fmla="*/ 2147483646 w 200"/>
              <a:gd name="T81" fmla="*/ 2147483646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rgbClr val="60684C"/>
          </a:solidFill>
          <a:ln>
            <a:noFill/>
          </a:ln>
        </p:spPr>
        <p:txBody>
          <a:bodyPr/>
          <a:lstStyle/>
          <a:p>
            <a:endParaRPr lang="zh-CN" altLang="en-US" sz="1600">
              <a:solidFill>
                <a:srgbClr val="60684C"/>
              </a:solidFill>
            </a:endParaRPr>
          </a:p>
        </p:txBody>
      </p:sp>
      <p:sp>
        <p:nvSpPr>
          <p:cNvPr id="54" name="Freeform 15"/>
          <p:cNvSpPr>
            <a:spLocks noEditPoints="1"/>
          </p:cNvSpPr>
          <p:nvPr/>
        </p:nvSpPr>
        <p:spPr bwMode="auto">
          <a:xfrm>
            <a:off x="7251895" y="3267717"/>
            <a:ext cx="532712" cy="532710"/>
          </a:xfrm>
          <a:custGeom>
            <a:avLst/>
            <a:gdLst>
              <a:gd name="T0" fmla="*/ 2147483646 w 192"/>
              <a:gd name="T1" fmla="*/ 0 h 192"/>
              <a:gd name="T2" fmla="*/ 0 w 192"/>
              <a:gd name="T3" fmla="*/ 2147483646 h 192"/>
              <a:gd name="T4" fmla="*/ 2147483646 w 192"/>
              <a:gd name="T5" fmla="*/ 2147483646 h 192"/>
              <a:gd name="T6" fmla="*/ 2147483646 w 192"/>
              <a:gd name="T7" fmla="*/ 2147483646 h 192"/>
              <a:gd name="T8" fmla="*/ 2147483646 w 192"/>
              <a:gd name="T9" fmla="*/ 0 h 192"/>
              <a:gd name="T10" fmla="*/ 2147483646 w 192"/>
              <a:gd name="T11" fmla="*/ 2147483646 h 192"/>
              <a:gd name="T12" fmla="*/ 2147483646 w 192"/>
              <a:gd name="T13" fmla="*/ 2147483646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2147483646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rgbClr val="60684C"/>
          </a:solidFill>
          <a:ln>
            <a:noFill/>
          </a:ln>
        </p:spPr>
        <p:txBody>
          <a:bodyPr/>
          <a:lstStyle/>
          <a:p>
            <a:endParaRPr lang="zh-CN" altLang="en-US" sz="1600">
              <a:solidFill>
                <a:srgbClr val="60684C"/>
              </a:solidFill>
            </a:endParaRPr>
          </a:p>
        </p:txBody>
      </p:sp>
      <p:grpSp>
        <p:nvGrpSpPr>
          <p:cNvPr id="55" name="组合 54"/>
          <p:cNvGrpSpPr/>
          <p:nvPr/>
        </p:nvGrpSpPr>
        <p:grpSpPr>
          <a:xfrm>
            <a:off x="6939259" y="4425758"/>
            <a:ext cx="403263" cy="538078"/>
            <a:chOff x="7889875" y="5105400"/>
            <a:chExt cx="541338" cy="722313"/>
          </a:xfrm>
          <a:solidFill>
            <a:srgbClr val="60684C"/>
          </a:solidFill>
        </p:grpSpPr>
        <p:sp>
          <p:nvSpPr>
            <p:cNvPr id="56"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w="9525">
              <a:noFill/>
              <a:round/>
            </a:ln>
          </p:spPr>
          <p:txBody>
            <a:bodyPr/>
            <a:lstStyle/>
            <a:p>
              <a:pPr>
                <a:defRPr/>
              </a:pPr>
              <a:endParaRPr lang="zh-CN" altLang="en-US" sz="1600">
                <a:solidFill>
                  <a:srgbClr val="60684C"/>
                </a:solidFill>
              </a:endParaRPr>
            </a:p>
          </p:txBody>
        </p:sp>
        <p:sp>
          <p:nvSpPr>
            <p:cNvPr id="57"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w="9525">
              <a:noFill/>
              <a:round/>
            </a:ln>
          </p:spPr>
          <p:txBody>
            <a:bodyPr/>
            <a:lstStyle/>
            <a:p>
              <a:pPr>
                <a:defRPr/>
              </a:pPr>
              <a:endParaRPr lang="zh-CN" altLang="en-US" sz="1600">
                <a:solidFill>
                  <a:srgbClr val="60684C"/>
                </a:solidFill>
              </a:endParaRPr>
            </a:p>
          </p:txBody>
        </p:sp>
        <p:sp>
          <p:nvSpPr>
            <p:cNvPr id="58" name="Freeform 60"/>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ln>
          </p:spPr>
          <p:txBody>
            <a:bodyPr/>
            <a:lstStyle/>
            <a:p>
              <a:pPr>
                <a:defRPr/>
              </a:pPr>
              <a:endParaRPr lang="zh-CN" altLang="en-US" sz="1600">
                <a:solidFill>
                  <a:srgbClr val="60684C"/>
                </a:solidFill>
              </a:endParaRPr>
            </a:p>
          </p:txBody>
        </p:sp>
        <p:sp>
          <p:nvSpPr>
            <p:cNvPr id="59" name="Freeform 61"/>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ln>
          </p:spPr>
          <p:txBody>
            <a:bodyPr/>
            <a:lstStyle/>
            <a:p>
              <a:pPr>
                <a:defRPr/>
              </a:pPr>
              <a:endParaRPr lang="zh-CN" altLang="en-US" sz="1600">
                <a:solidFill>
                  <a:srgbClr val="60684C"/>
                </a:solidFill>
              </a:endParaRPr>
            </a:p>
          </p:txBody>
        </p:sp>
        <p:sp>
          <p:nvSpPr>
            <p:cNvPr id="60" name="Freeform 62"/>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ln>
          </p:spPr>
          <p:txBody>
            <a:bodyPr/>
            <a:lstStyle/>
            <a:p>
              <a:pPr>
                <a:defRPr/>
              </a:pPr>
              <a:endParaRPr lang="zh-CN" altLang="en-US" sz="1600">
                <a:solidFill>
                  <a:srgbClr val="60684C"/>
                </a:solidFill>
              </a:endParaRPr>
            </a:p>
          </p:txBody>
        </p:sp>
        <p:sp>
          <p:nvSpPr>
            <p:cNvPr id="61" name="Freeform 63"/>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w="9525">
              <a:noFill/>
              <a:round/>
            </a:ln>
          </p:spPr>
          <p:txBody>
            <a:bodyPr/>
            <a:lstStyle/>
            <a:p>
              <a:pPr>
                <a:defRPr/>
              </a:pPr>
              <a:endParaRPr lang="zh-CN" altLang="en-US" sz="1600">
                <a:solidFill>
                  <a:srgbClr val="60684C"/>
                </a:solidFill>
              </a:endParaRPr>
            </a:p>
          </p:txBody>
        </p:sp>
        <p:sp>
          <p:nvSpPr>
            <p:cNvPr id="62" name="Freeform 64"/>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ln>
          </p:spPr>
          <p:txBody>
            <a:bodyPr/>
            <a:lstStyle/>
            <a:p>
              <a:pPr>
                <a:defRPr/>
              </a:pPr>
              <a:endParaRPr lang="zh-CN" altLang="en-US" sz="1600">
                <a:solidFill>
                  <a:srgbClr val="60684C"/>
                </a:solidFill>
              </a:endParaRPr>
            </a:p>
          </p:txBody>
        </p:sp>
        <p:sp>
          <p:nvSpPr>
            <p:cNvPr id="63" name="Freeform 65"/>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ln>
          </p:spPr>
          <p:txBody>
            <a:bodyPr/>
            <a:lstStyle/>
            <a:p>
              <a:pPr>
                <a:defRPr/>
              </a:pPr>
              <a:endParaRPr lang="zh-CN" altLang="en-US" sz="1600">
                <a:solidFill>
                  <a:srgbClr val="60684C"/>
                </a:solidFill>
              </a:endParaRPr>
            </a:p>
          </p:txBody>
        </p:sp>
        <p:sp>
          <p:nvSpPr>
            <p:cNvPr id="64" name="Freeform 66"/>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ln>
          </p:spPr>
          <p:txBody>
            <a:bodyPr/>
            <a:lstStyle/>
            <a:p>
              <a:pPr>
                <a:defRPr/>
              </a:pPr>
              <a:endParaRPr lang="zh-CN" altLang="en-US" sz="1600">
                <a:solidFill>
                  <a:srgbClr val="60684C"/>
                </a:solidFill>
              </a:endParaRPr>
            </a:p>
          </p:txBody>
        </p:sp>
        <p:sp>
          <p:nvSpPr>
            <p:cNvPr id="65" name="Freeform 67"/>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w="9525">
              <a:noFill/>
              <a:round/>
            </a:ln>
          </p:spPr>
          <p:txBody>
            <a:bodyPr/>
            <a:lstStyle/>
            <a:p>
              <a:pPr>
                <a:defRPr/>
              </a:pPr>
              <a:endParaRPr lang="zh-CN" altLang="en-US" sz="1600">
                <a:solidFill>
                  <a:srgbClr val="60684C"/>
                </a:solidFill>
              </a:endParaRPr>
            </a:p>
          </p:txBody>
        </p:sp>
      </p:grpSp>
      <p:grpSp>
        <p:nvGrpSpPr>
          <p:cNvPr id="66" name="组合 65"/>
          <p:cNvGrpSpPr/>
          <p:nvPr/>
        </p:nvGrpSpPr>
        <p:grpSpPr>
          <a:xfrm>
            <a:off x="4587241" y="3776564"/>
            <a:ext cx="707179" cy="448212"/>
            <a:chOff x="2311400" y="5180013"/>
            <a:chExt cx="901700" cy="571500"/>
          </a:xfrm>
          <a:solidFill>
            <a:srgbClr val="60684C"/>
          </a:solidFill>
        </p:grpSpPr>
        <p:sp>
          <p:nvSpPr>
            <p:cNvPr id="67"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w="9525">
              <a:noFill/>
              <a:round/>
            </a:ln>
          </p:spPr>
          <p:txBody>
            <a:bodyPr/>
            <a:lstStyle/>
            <a:p>
              <a:pPr>
                <a:defRPr/>
              </a:pPr>
              <a:endParaRPr lang="zh-CN" altLang="en-US" sz="1600">
                <a:solidFill>
                  <a:srgbClr val="60684C"/>
                </a:solidFill>
              </a:endParaRPr>
            </a:p>
          </p:txBody>
        </p:sp>
        <p:sp>
          <p:nvSpPr>
            <p:cNvPr id="68"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w="9525">
              <a:noFill/>
              <a:round/>
            </a:ln>
          </p:spPr>
          <p:txBody>
            <a:bodyPr/>
            <a:lstStyle/>
            <a:p>
              <a:pPr>
                <a:defRPr/>
              </a:pPr>
              <a:endParaRPr lang="zh-CN" altLang="en-US" sz="1600">
                <a:solidFill>
                  <a:srgbClr val="60684C"/>
                </a:solidFill>
              </a:endParaRPr>
            </a:p>
          </p:txBody>
        </p:sp>
      </p:grpSp>
      <p:sp>
        <p:nvSpPr>
          <p:cNvPr id="69" name="Freeform 56"/>
          <p:cNvSpPr>
            <a:spLocks noEditPoints="1"/>
          </p:cNvSpPr>
          <p:nvPr/>
        </p:nvSpPr>
        <p:spPr bwMode="auto">
          <a:xfrm>
            <a:off x="5517888" y="4768798"/>
            <a:ext cx="552122" cy="547808"/>
          </a:xfrm>
          <a:custGeom>
            <a:avLst/>
            <a:gdLst>
              <a:gd name="T0" fmla="*/ 2147483646 w 185"/>
              <a:gd name="T1" fmla="*/ 2147483646 h 184"/>
              <a:gd name="T2" fmla="*/ 2147483646 w 185"/>
              <a:gd name="T3" fmla="*/ 0 h 184"/>
              <a:gd name="T4" fmla="*/ 2147483646 w 185"/>
              <a:gd name="T5" fmla="*/ 2147483646 h 184"/>
              <a:gd name="T6" fmla="*/ 2147483646 w 185"/>
              <a:gd name="T7" fmla="*/ 2147483646 h 184"/>
              <a:gd name="T8" fmla="*/ 2147483646 w 185"/>
              <a:gd name="T9" fmla="*/ 2147483646 h 184"/>
              <a:gd name="T10" fmla="*/ 0 w 185"/>
              <a:gd name="T11" fmla="*/ 2147483646 h 184"/>
              <a:gd name="T12" fmla="*/ 0 w 185"/>
              <a:gd name="T13" fmla="*/ 2147483646 h 184"/>
              <a:gd name="T14" fmla="*/ 2147483646 w 185"/>
              <a:gd name="T15" fmla="*/ 2147483646 h 184"/>
              <a:gd name="T16" fmla="*/ 2147483646 w 185"/>
              <a:gd name="T17" fmla="*/ 2147483646 h 184"/>
              <a:gd name="T18" fmla="*/ 2147483646 w 185"/>
              <a:gd name="T19" fmla="*/ 2147483646 h 184"/>
              <a:gd name="T20" fmla="*/ 2147483646 w 185"/>
              <a:gd name="T21" fmla="*/ 2147483646 h 184"/>
              <a:gd name="T22" fmla="*/ 2147483646 w 185"/>
              <a:gd name="T23" fmla="*/ 2147483646 h 184"/>
              <a:gd name="T24" fmla="*/ 2147483646 w 185"/>
              <a:gd name="T25" fmla="*/ 2147483646 h 184"/>
              <a:gd name="T26" fmla="*/ 2147483646 w 185"/>
              <a:gd name="T27" fmla="*/ 2147483646 h 184"/>
              <a:gd name="T28" fmla="*/ 2147483646 w 185"/>
              <a:gd name="T29" fmla="*/ 2147483646 h 184"/>
              <a:gd name="T30" fmla="*/ 2147483646 w 185"/>
              <a:gd name="T31" fmla="*/ 2147483646 h 184"/>
              <a:gd name="T32" fmla="*/ 2147483646 w 185"/>
              <a:gd name="T33" fmla="*/ 2147483646 h 184"/>
              <a:gd name="T34" fmla="*/ 2147483646 w 185"/>
              <a:gd name="T35" fmla="*/ 2147483646 h 184"/>
              <a:gd name="T36" fmla="*/ 2147483646 w 185"/>
              <a:gd name="T37" fmla="*/ 2147483646 h 184"/>
              <a:gd name="T38" fmla="*/ 2147483646 w 185"/>
              <a:gd name="T39" fmla="*/ 2147483646 h 184"/>
              <a:gd name="T40" fmla="*/ 2147483646 w 185"/>
              <a:gd name="T41" fmla="*/ 2147483646 h 184"/>
              <a:gd name="T42" fmla="*/ 2147483646 w 185"/>
              <a:gd name="T43" fmla="*/ 2147483646 h 184"/>
              <a:gd name="T44" fmla="*/ 2147483646 w 185"/>
              <a:gd name="T45" fmla="*/ 2147483646 h 184"/>
              <a:gd name="T46" fmla="*/ 2147483646 w 185"/>
              <a:gd name="T47" fmla="*/ 2147483646 h 184"/>
              <a:gd name="T48" fmla="*/ 2147483646 w 185"/>
              <a:gd name="T49" fmla="*/ 2147483646 h 184"/>
              <a:gd name="T50" fmla="*/ 2147483646 w 185"/>
              <a:gd name="T51" fmla="*/ 2147483646 h 184"/>
              <a:gd name="T52" fmla="*/ 2147483646 w 185"/>
              <a:gd name="T53" fmla="*/ 2147483646 h 184"/>
              <a:gd name="T54" fmla="*/ 2147483646 w 185"/>
              <a:gd name="T55" fmla="*/ 2147483646 h 184"/>
              <a:gd name="T56" fmla="*/ 2147483646 w 185"/>
              <a:gd name="T57" fmla="*/ 2147483646 h 184"/>
              <a:gd name="T58" fmla="*/ 2147483646 w 185"/>
              <a:gd name="T59" fmla="*/ 2147483646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60684C"/>
          </a:solidFill>
          <a:ln>
            <a:noFill/>
          </a:ln>
        </p:spPr>
        <p:txBody>
          <a:bodyPr/>
          <a:lstStyle/>
          <a:p>
            <a:endParaRPr lang="zh-CN" altLang="en-US" sz="1600">
              <a:solidFill>
                <a:srgbClr val="60684C"/>
              </a:solidFill>
            </a:endParaRPr>
          </a:p>
        </p:txBody>
      </p:sp>
      <p:sp>
        <p:nvSpPr>
          <p:cNvPr id="70" name="Freeform 33"/>
          <p:cNvSpPr>
            <a:spLocks noEditPoints="1"/>
          </p:cNvSpPr>
          <p:nvPr/>
        </p:nvSpPr>
        <p:spPr bwMode="auto">
          <a:xfrm>
            <a:off x="5095170" y="2648736"/>
            <a:ext cx="547808" cy="478793"/>
          </a:xfrm>
          <a:custGeom>
            <a:avLst/>
            <a:gdLst>
              <a:gd name="T0" fmla="*/ 2147483646 w 454"/>
              <a:gd name="T1" fmla="*/ 0 h 398"/>
              <a:gd name="T2" fmla="*/ 0 w 454"/>
              <a:gd name="T3" fmla="*/ 0 h 398"/>
              <a:gd name="T4" fmla="*/ 0 w 454"/>
              <a:gd name="T5" fmla="*/ 2147483646 h 398"/>
              <a:gd name="T6" fmla="*/ 2147483646 w 454"/>
              <a:gd name="T7" fmla="*/ 2147483646 h 398"/>
              <a:gd name="T8" fmla="*/ 2147483646 w 454"/>
              <a:gd name="T9" fmla="*/ 2147483646 h 398"/>
              <a:gd name="T10" fmla="*/ 2147483646 w 454"/>
              <a:gd name="T11" fmla="*/ 2147483646 h 398"/>
              <a:gd name="T12" fmla="*/ 2147483646 w 454"/>
              <a:gd name="T13" fmla="*/ 2147483646 h 398"/>
              <a:gd name="T14" fmla="*/ 2147483646 w 454"/>
              <a:gd name="T15" fmla="*/ 2147483646 h 398"/>
              <a:gd name="T16" fmla="*/ 2147483646 w 454"/>
              <a:gd name="T17" fmla="*/ 0 h 398"/>
              <a:gd name="T18" fmla="*/ 2147483646 w 454"/>
              <a:gd name="T19" fmla="*/ 2147483646 h 398"/>
              <a:gd name="T20" fmla="*/ 2147483646 w 454"/>
              <a:gd name="T21" fmla="*/ 2147483646 h 398"/>
              <a:gd name="T22" fmla="*/ 2147483646 w 454"/>
              <a:gd name="T23" fmla="*/ 2147483646 h 398"/>
              <a:gd name="T24" fmla="*/ 2147483646 w 454"/>
              <a:gd name="T25" fmla="*/ 2147483646 h 398"/>
              <a:gd name="T26" fmla="*/ 2147483646 w 454"/>
              <a:gd name="T27" fmla="*/ 2147483646 h 398"/>
              <a:gd name="T28" fmla="*/ 2147483646 w 454"/>
              <a:gd name="T29" fmla="*/ 2147483646 h 398"/>
              <a:gd name="T30" fmla="*/ 2147483646 w 454"/>
              <a:gd name="T31" fmla="*/ 2147483646 h 398"/>
              <a:gd name="T32" fmla="*/ 2147483646 w 454"/>
              <a:gd name="T33" fmla="*/ 2147483646 h 398"/>
              <a:gd name="T34" fmla="*/ 2147483646 w 454"/>
              <a:gd name="T35" fmla="*/ 2147483646 h 398"/>
              <a:gd name="T36" fmla="*/ 2147483646 w 454"/>
              <a:gd name="T37" fmla="*/ 2147483646 h 398"/>
              <a:gd name="T38" fmla="*/ 2147483646 w 454"/>
              <a:gd name="T39" fmla="*/ 2147483646 h 398"/>
              <a:gd name="T40" fmla="*/ 2147483646 w 454"/>
              <a:gd name="T41" fmla="*/ 2147483646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rgbClr val="60684C"/>
          </a:solidFill>
          <a:ln>
            <a:noFill/>
          </a:ln>
        </p:spPr>
        <p:txBody>
          <a:bodyPr/>
          <a:lstStyle/>
          <a:p>
            <a:endParaRPr lang="zh-CN" altLang="en-US" sz="1600">
              <a:solidFill>
                <a:srgbClr val="60684C"/>
              </a:solidFill>
            </a:endParaRPr>
          </a:p>
        </p:txBody>
      </p:sp>
      <p:sp>
        <p:nvSpPr>
          <p:cNvPr id="71" name="矩形 38"/>
          <p:cNvSpPr>
            <a:spLocks noChangeArrowheads="1"/>
          </p:cNvSpPr>
          <p:nvPr/>
        </p:nvSpPr>
        <p:spPr bwMode="auto">
          <a:xfrm>
            <a:off x="7921159" y="2077977"/>
            <a:ext cx="3093205" cy="57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更适合中小城市污水处理、构筑物少、占地面积小、耐冲击负荷强、水质稳定可靠、费用低。</a:t>
            </a:r>
          </a:p>
        </p:txBody>
      </p:sp>
      <p:sp>
        <p:nvSpPr>
          <p:cNvPr id="73" name="矩形 40"/>
          <p:cNvSpPr>
            <a:spLocks noChangeArrowheads="1"/>
          </p:cNvSpPr>
          <p:nvPr/>
        </p:nvSpPr>
        <p:spPr bwMode="auto">
          <a:xfrm>
            <a:off x="8433759" y="3832331"/>
            <a:ext cx="3093205" cy="64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性能稳定、应用广、对</a:t>
            </a:r>
            <a:r>
              <a:rPr lang="en-US" altLang="zh-CN"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SS</a:t>
            </a: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浓度限制少（</a:t>
            </a:r>
            <a:r>
              <a:rPr lang="en-US" altLang="zh-CN"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BAF</a:t>
            </a: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50~60mg/L</a:t>
            </a: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）、不需反冲洗。</a:t>
            </a:r>
          </a:p>
        </p:txBody>
      </p:sp>
      <p:sp>
        <p:nvSpPr>
          <p:cNvPr id="74" name="矩形 42"/>
          <p:cNvSpPr>
            <a:spLocks noChangeArrowheads="1"/>
          </p:cNvSpPr>
          <p:nvPr/>
        </p:nvSpPr>
        <p:spPr bwMode="auto">
          <a:xfrm>
            <a:off x="7921158" y="5466929"/>
            <a:ext cx="3093205"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基建投资低、操作管理简单、更稳定、能耗低。</a:t>
            </a:r>
          </a:p>
        </p:txBody>
      </p:sp>
      <p:sp>
        <p:nvSpPr>
          <p:cNvPr id="75" name="矩形 44"/>
          <p:cNvSpPr>
            <a:spLocks noChangeArrowheads="1"/>
          </p:cNvSpPr>
          <p:nvPr/>
        </p:nvSpPr>
        <p:spPr bwMode="auto">
          <a:xfrm>
            <a:off x="891931" y="3768077"/>
            <a:ext cx="2989004" cy="60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脱氮除磷效果好、构筑物少、占地面积小、污泥产量少、性能稳定。</a:t>
            </a:r>
          </a:p>
        </p:txBody>
      </p:sp>
      <p:sp>
        <p:nvSpPr>
          <p:cNvPr id="76" name="矩形 46"/>
          <p:cNvSpPr>
            <a:spLocks noChangeArrowheads="1"/>
          </p:cNvSpPr>
          <p:nvPr/>
        </p:nvSpPr>
        <p:spPr bwMode="auto">
          <a:xfrm>
            <a:off x="1275828" y="5466929"/>
            <a:ext cx="3245720"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脱氮除磷效果好、不需设二沉池、设备稳定、占地面积小、不用或较少污泥回流、自动化程度高。</a:t>
            </a:r>
          </a:p>
        </p:txBody>
      </p:sp>
      <p:sp>
        <p:nvSpPr>
          <p:cNvPr id="77" name="矩形 48"/>
          <p:cNvSpPr>
            <a:spLocks noChangeArrowheads="1"/>
          </p:cNvSpPr>
          <p:nvPr/>
        </p:nvSpPr>
        <p:spPr bwMode="auto">
          <a:xfrm>
            <a:off x="1385455" y="2085382"/>
            <a:ext cx="3138258"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工艺流程简单、占地面积小、造价低、脱氮除磷效果好、污泥沉降性能好。</a:t>
            </a:r>
          </a:p>
        </p:txBody>
      </p:sp>
      <p:sp>
        <p:nvSpPr>
          <p:cNvPr id="82" name="矩形 39"/>
          <p:cNvSpPr>
            <a:spLocks noChangeArrowheads="1"/>
          </p:cNvSpPr>
          <p:nvPr/>
        </p:nvSpPr>
        <p:spPr bwMode="auto">
          <a:xfrm>
            <a:off x="2687981" y="1703718"/>
            <a:ext cx="1858632" cy="35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b="1"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比传统活性污泥法</a:t>
            </a:r>
          </a:p>
        </p:txBody>
      </p:sp>
      <p:sp>
        <p:nvSpPr>
          <p:cNvPr id="83" name="矩形 82"/>
          <p:cNvSpPr/>
          <p:nvPr/>
        </p:nvSpPr>
        <p:spPr>
          <a:xfrm>
            <a:off x="5097335" y="949890"/>
            <a:ext cx="1877614" cy="484285"/>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4" name="文本框 83"/>
          <p:cNvSpPr txBox="1"/>
          <p:nvPr/>
        </p:nvSpPr>
        <p:spPr>
          <a:xfrm>
            <a:off x="5339675" y="1003221"/>
            <a:ext cx="1512069" cy="378245"/>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SBR</a:t>
            </a:r>
            <a:r>
              <a:rPr kumimoji="0" lang="zh-CN" altLang="en-US" sz="1600" b="1"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a:t>
            </a:r>
            <a:r>
              <a:rPr lang="zh-CN" altLang="en-US" sz="1600" b="1"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优势</a:t>
            </a:r>
            <a:endParaRPr kumimoji="0" lang="en-US" altLang="zh-CN" sz="1600" b="1"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5" name="矩形 39"/>
          <p:cNvSpPr>
            <a:spLocks noChangeArrowheads="1"/>
          </p:cNvSpPr>
          <p:nvPr/>
        </p:nvSpPr>
        <p:spPr bwMode="auto">
          <a:xfrm>
            <a:off x="2127670" y="3395669"/>
            <a:ext cx="1858632" cy="35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b="1"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比吸附生物降解法</a:t>
            </a:r>
          </a:p>
        </p:txBody>
      </p:sp>
      <p:sp>
        <p:nvSpPr>
          <p:cNvPr id="86" name="矩形 39"/>
          <p:cNvSpPr>
            <a:spLocks noChangeArrowheads="1"/>
          </p:cNvSpPr>
          <p:nvPr/>
        </p:nvSpPr>
        <p:spPr bwMode="auto">
          <a:xfrm>
            <a:off x="3100464" y="5072206"/>
            <a:ext cx="1443554" cy="35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b="1"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比氧化沟工艺</a:t>
            </a:r>
          </a:p>
        </p:txBody>
      </p:sp>
      <p:sp>
        <p:nvSpPr>
          <p:cNvPr id="87" name="矩形 39"/>
          <p:cNvSpPr>
            <a:spLocks noChangeArrowheads="1"/>
          </p:cNvSpPr>
          <p:nvPr/>
        </p:nvSpPr>
        <p:spPr bwMode="auto">
          <a:xfrm>
            <a:off x="7950908" y="1703718"/>
            <a:ext cx="1858632" cy="35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b="1"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1600" b="1"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AAO</a:t>
            </a:r>
            <a:r>
              <a:rPr lang="zh-CN" altLang="en-US" sz="1600" b="1"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法</a:t>
            </a:r>
          </a:p>
        </p:txBody>
      </p:sp>
      <p:sp>
        <p:nvSpPr>
          <p:cNvPr id="88" name="矩形 39"/>
          <p:cNvSpPr>
            <a:spLocks noChangeArrowheads="1"/>
          </p:cNvSpPr>
          <p:nvPr/>
        </p:nvSpPr>
        <p:spPr bwMode="auto">
          <a:xfrm>
            <a:off x="8433759" y="3410829"/>
            <a:ext cx="1858632" cy="35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b="1"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比曝气生物滤池</a:t>
            </a:r>
          </a:p>
        </p:txBody>
      </p:sp>
      <p:sp>
        <p:nvSpPr>
          <p:cNvPr id="89" name="矩形 39"/>
          <p:cNvSpPr>
            <a:spLocks noChangeArrowheads="1"/>
          </p:cNvSpPr>
          <p:nvPr/>
        </p:nvSpPr>
        <p:spPr bwMode="auto">
          <a:xfrm>
            <a:off x="7950908" y="5050626"/>
            <a:ext cx="1858632" cy="35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b="1"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比膜生物反应器</a:t>
            </a:r>
          </a:p>
        </p:txBody>
      </p:sp>
      <p:sp>
        <p:nvSpPr>
          <p:cNvPr id="4" name="文本框 3"/>
          <p:cNvSpPr txBox="1"/>
          <p:nvPr/>
        </p:nvSpPr>
        <p:spPr>
          <a:xfrm>
            <a:off x="11887197" y="6551341"/>
            <a:ext cx="304802" cy="306705"/>
          </a:xfrm>
          <a:prstGeom prst="rect">
            <a:avLst/>
          </a:prstGeom>
          <a:noFill/>
        </p:spPr>
        <p:txBody>
          <a:bodyPr wrap="square" rtlCol="0">
            <a:spAutoFit/>
          </a:bodyPr>
          <a:lstStyle/>
          <a:p>
            <a:r>
              <a:rPr lang="en-US" altLang="zh-CN" sz="1400" dirty="0">
                <a:solidFill>
                  <a:srgbClr val="60684C"/>
                </a:solidFill>
              </a:rPr>
              <a:t>8</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8" name="矩形 17"/>
          <p:cNvSpPr/>
          <p:nvPr/>
        </p:nvSpPr>
        <p:spPr>
          <a:xfrm>
            <a:off x="517727" y="3541400"/>
            <a:ext cx="5320837" cy="3155544"/>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4</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工艺选择</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146"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129" y="1939854"/>
            <a:ext cx="2568829" cy="36701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8" name="Picture 4" descr="查看源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569" y="3660106"/>
            <a:ext cx="3275560" cy="19498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0" name="Picture 6" descr="查看源图像"/>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227" t="44188" r="15916" b="2019"/>
          <a:stretch>
            <a:fillRect/>
          </a:stretch>
        </p:blipFill>
        <p:spPr bwMode="auto">
          <a:xfrm>
            <a:off x="5995571" y="1939853"/>
            <a:ext cx="3275558" cy="17202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矩形 9"/>
          <p:cNvSpPr/>
          <p:nvPr/>
        </p:nvSpPr>
        <p:spPr>
          <a:xfrm>
            <a:off x="8228606" y="1048115"/>
            <a:ext cx="1784232" cy="484285"/>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1" name="文本框 10"/>
          <p:cNvSpPr txBox="1"/>
          <p:nvPr/>
        </p:nvSpPr>
        <p:spPr>
          <a:xfrm>
            <a:off x="8411378" y="1101134"/>
            <a:ext cx="1512069" cy="378245"/>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SBR</a:t>
            </a:r>
            <a:r>
              <a:rPr kumimoji="0" lang="zh-CN" altLang="en-US" sz="1600" b="1"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衍生工艺</a:t>
            </a:r>
            <a:endParaRPr kumimoji="0" lang="en-US" altLang="zh-CN" sz="1600" b="1"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4" name="图片 13"/>
          <p:cNvPicPr>
            <a:picLocks noChangeAspect="1"/>
          </p:cNvPicPr>
          <p:nvPr/>
        </p:nvPicPr>
        <p:blipFill>
          <a:blip r:embed="rId5"/>
          <a:stretch>
            <a:fillRect/>
          </a:stretch>
        </p:blipFill>
        <p:spPr>
          <a:xfrm>
            <a:off x="352042" y="737144"/>
            <a:ext cx="5501591" cy="2737234"/>
          </a:xfrm>
          <a:prstGeom prst="rect">
            <a:avLst/>
          </a:prstGeom>
          <a:ln>
            <a:solidFill>
              <a:srgbClr val="60684C"/>
            </a:solidFill>
          </a:ln>
          <a:effectLst>
            <a:softEdge rad="112500"/>
          </a:effectLst>
        </p:spPr>
      </p:pic>
      <p:sp>
        <p:nvSpPr>
          <p:cNvPr id="15" name="文本框 14"/>
          <p:cNvSpPr txBox="1"/>
          <p:nvPr/>
        </p:nvSpPr>
        <p:spPr>
          <a:xfrm>
            <a:off x="517861" y="3541400"/>
            <a:ext cx="5257667" cy="1419748"/>
          </a:xfrm>
          <a:prstGeom prst="rect">
            <a:avLst/>
          </a:prstGeom>
          <a:noFill/>
        </p:spPr>
        <p:txBody>
          <a:bodyPr wrap="square" rtlCol="0">
            <a:spAutoFit/>
          </a:bodyPr>
          <a:lstStyle/>
          <a:p>
            <a:pPr algn="just">
              <a:lnSpc>
                <a:spcPct val="125000"/>
              </a:lnSpc>
              <a:defRPr/>
            </a:pPr>
            <a:r>
              <a:rPr lang="en-US" altLang="zh-CN" sz="1400" b="1"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CASS</a:t>
            </a:r>
            <a:r>
              <a:rPr lang="en-US" altLang="zh-CN" sz="14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连续进水周期循环式活性污泥技术</a:t>
            </a:r>
            <a:r>
              <a:rPr lang="en-US" altLang="zh-CN" sz="14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一池双区，</a:t>
            </a:r>
            <a:r>
              <a:rPr lang="zh-CN" altLang="en-US" sz="1400" dirty="0">
                <a:solidFill>
                  <a:schemeClr val="bg1"/>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预反应区</a:t>
            </a: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微生物迅速吸附污水中大部分可溶性有机物，经历</a:t>
            </a:r>
            <a:r>
              <a:rPr lang="zh-CN" altLang="en-US" sz="1400" dirty="0">
                <a:solidFill>
                  <a:schemeClr val="bg1"/>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高负荷</a:t>
            </a: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的基质快速积累，起较好缓冲作用，有效防止污泥膨胀；</a:t>
            </a:r>
            <a:r>
              <a:rPr lang="zh-CN" altLang="en-US" sz="1400" dirty="0">
                <a:solidFill>
                  <a:schemeClr val="bg1"/>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主反应区</a:t>
            </a: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经历较</a:t>
            </a:r>
            <a:r>
              <a:rPr lang="zh-CN" altLang="en-US" sz="1400" dirty="0">
                <a:solidFill>
                  <a:schemeClr val="bg1"/>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低负荷</a:t>
            </a:r>
            <a:r>
              <a:rPr lang="zh-CN" altLang="en-US" sz="1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的基质降解过程，后部安装可升降自动撇水装置。整个工艺曝气、沉淀、排水等过程在同一池体内周期循环运行。</a:t>
            </a:r>
            <a:endParaRPr lang="zh-CN" altLang="en-US" sz="1400" kern="1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矩形 15"/>
          <p:cNvSpPr/>
          <p:nvPr/>
        </p:nvSpPr>
        <p:spPr>
          <a:xfrm>
            <a:off x="3349445" y="928517"/>
            <a:ext cx="2018413" cy="536404"/>
          </a:xfrm>
          <a:prstGeom prst="rect">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319984" y="3113043"/>
            <a:ext cx="1455544" cy="247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517861" y="5028171"/>
            <a:ext cx="5335772" cy="1689052"/>
          </a:xfrm>
          <a:prstGeom prst="rect">
            <a:avLst/>
          </a:prstGeom>
          <a:noFill/>
        </p:spPr>
        <p:txBody>
          <a:bodyPr wrap="square" rtlCol="0">
            <a:spAutoFit/>
          </a:bodyPr>
          <a:lstStyle/>
          <a:p>
            <a:pPr algn="just">
              <a:lnSpc>
                <a:spcPct val="125000"/>
              </a:lnSpc>
              <a:defRPr/>
            </a:pPr>
            <a:r>
              <a:rPr lang="en-US" altLang="zh-CN" sz="1400" b="1"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CAST</a:t>
            </a:r>
            <a:r>
              <a:rPr lang="en-US" altLang="zh-CN" sz="14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间歇进水周期循环式活性污泥技术</a:t>
            </a:r>
            <a:r>
              <a:rPr lang="en-US" altLang="zh-CN" sz="14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一池三区，</a:t>
            </a:r>
            <a:r>
              <a:rPr lang="zh-CN" altLang="en-US" sz="1400" kern="100"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生物选择区</a:t>
            </a:r>
            <a:r>
              <a:rPr lang="zh-CN" altLang="en-US" sz="1400" kern="1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在厌氧和兼氧条件下运行，防止污泥膨胀、加速吸附溶解性污染物、酸化水解难降解有机物、释磷；</a:t>
            </a:r>
            <a:r>
              <a:rPr lang="zh-CN" altLang="en-US" sz="1400" kern="100"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厌氧区</a:t>
            </a:r>
            <a:r>
              <a:rPr lang="zh-CN" altLang="en-US" sz="1400" kern="1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通过再生污泥吸附去除有机物、进一步释磷、增强硝化反硝化；</a:t>
            </a:r>
            <a:r>
              <a:rPr lang="zh-CN" altLang="en-US" sz="1400" kern="100"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主反应区</a:t>
            </a:r>
            <a:r>
              <a:rPr lang="zh-CN" altLang="en-US" sz="1400" kern="1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曝气供氧，完成有机物降解及硝化、反硝化过程，为较低负荷的基质分解、降解过程。</a:t>
            </a:r>
          </a:p>
        </p:txBody>
      </p:sp>
      <p:sp>
        <p:nvSpPr>
          <p:cNvPr id="20" name="文本框 19"/>
          <p:cNvSpPr txBox="1"/>
          <p:nvPr/>
        </p:nvSpPr>
        <p:spPr>
          <a:xfrm>
            <a:off x="6711144" y="5897046"/>
            <a:ext cx="4848224" cy="686022"/>
          </a:xfrm>
          <a:prstGeom prst="rect">
            <a:avLst/>
          </a:prstGeom>
          <a:noFill/>
        </p:spPr>
        <p:txBody>
          <a:bodyPr wrap="square" rtlCol="0">
            <a:spAutoFit/>
          </a:bodyPr>
          <a:lstStyle/>
          <a:p>
            <a:pPr algn="just">
              <a:lnSpc>
                <a:spcPct val="125000"/>
              </a:lnSpc>
              <a:defRPr/>
            </a:pPr>
            <a:r>
              <a:rPr lang="en-US" altLang="zh-CN" sz="1600" b="1" kern="100" dirty="0">
                <a:solidFill>
                  <a:srgbClr val="60684C"/>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CAST </a:t>
            </a:r>
            <a:r>
              <a:rPr lang="en-US" altLang="zh-CN" sz="1600" kern="100" dirty="0">
                <a:solidFill>
                  <a:srgbClr val="60684C"/>
                </a:solidFill>
                <a:highlight>
                  <a:srgbClr val="FFFF00"/>
                </a:highlight>
                <a:latin typeface="Viner Hand ITC" panose="03070502030502020203" pitchFamily="66" charset="0"/>
                <a:ea typeface="华文楷体" panose="02010600040101010101" pitchFamily="2" charset="-122"/>
                <a:cs typeface="Times New Roman" panose="02020603050405020304" pitchFamily="18" charset="0"/>
              </a:rPr>
              <a:t>VS</a:t>
            </a:r>
            <a:r>
              <a:rPr lang="en-US" altLang="zh-CN" sz="1600" kern="100" dirty="0">
                <a:solidFill>
                  <a:srgbClr val="60684C"/>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b="1" kern="100" dirty="0">
                <a:solidFill>
                  <a:srgbClr val="60684C"/>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CASS</a:t>
            </a:r>
            <a:r>
              <a:rPr lang="en-US" altLang="zh-CN" sz="1600" kern="100" dirty="0">
                <a:solidFill>
                  <a:srgbClr val="60684C"/>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kern="100" dirty="0">
                <a:solidFill>
                  <a:srgbClr val="60684C"/>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理想沉淀、泥水分离效果更稳定；理想推流、有机物去除率高；更适用于实际工程</a:t>
            </a:r>
            <a:r>
              <a:rPr lang="zh-CN" altLang="en-US" sz="1600" kern="1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3" name="文本框 2"/>
          <p:cNvSpPr txBox="1"/>
          <p:nvPr/>
        </p:nvSpPr>
        <p:spPr>
          <a:xfrm>
            <a:off x="11887197" y="6551341"/>
            <a:ext cx="304802" cy="306705"/>
          </a:xfrm>
          <a:prstGeom prst="rect">
            <a:avLst/>
          </a:prstGeom>
          <a:noFill/>
        </p:spPr>
        <p:txBody>
          <a:bodyPr wrap="square" rtlCol="0">
            <a:spAutoFit/>
          </a:bodyPr>
          <a:lstStyle/>
          <a:p>
            <a:r>
              <a:rPr lang="en-US" altLang="zh-CN" sz="1400" dirty="0">
                <a:solidFill>
                  <a:srgbClr val="60684C"/>
                </a:solidFill>
              </a:rPr>
              <a:t>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barn(inVertical)">
                                      <p:cBhvr>
                                        <p:cTn id="16" dur="500"/>
                                        <p:tgtEl>
                                          <p:spTgt spid="6146"/>
                                        </p:tgtEl>
                                      </p:cBhvr>
                                    </p:animEffect>
                                  </p:childTnLst>
                                </p:cTn>
                              </p:par>
                              <p:par>
                                <p:cTn id="17" presetID="16" presetClass="entr" presetSubtype="21"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animEffect transition="in" filter="barn(inVertical)">
                                      <p:cBhvr>
                                        <p:cTn id="19" dur="500"/>
                                        <p:tgtEl>
                                          <p:spTgt spid="6148"/>
                                        </p:tgtEl>
                                      </p:cBhvr>
                                    </p:animEffect>
                                  </p:childTnLst>
                                </p:cTn>
                              </p:par>
                              <p:par>
                                <p:cTn id="20" presetID="16" presetClass="entr" presetSubtype="21" fill="hold" nodeType="with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barn(inVertical)">
                                      <p:cBhvr>
                                        <p:cTn id="22" dur="500"/>
                                        <p:tgtEl>
                                          <p:spTgt spid="615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4</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工艺选择</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5" name="图片 44"/>
          <p:cNvPicPr>
            <a:picLocks noChangeAspect="1"/>
          </p:cNvPicPr>
          <p:nvPr/>
        </p:nvPicPr>
        <p:blipFill>
          <a:blip r:embed="rId2"/>
          <a:stretch>
            <a:fillRect/>
          </a:stretch>
        </p:blipFill>
        <p:spPr>
          <a:xfrm>
            <a:off x="6368762" y="1982847"/>
            <a:ext cx="4521776" cy="3323822"/>
          </a:xfrm>
          <a:prstGeom prst="rect">
            <a:avLst/>
          </a:prstGeom>
          <a:ln>
            <a:solidFill>
              <a:srgbClr val="60684C"/>
            </a:solidFill>
          </a:ln>
        </p:spPr>
      </p:pic>
      <p:sp>
        <p:nvSpPr>
          <p:cNvPr id="8" name="矩形 7"/>
          <p:cNvSpPr/>
          <p:nvPr/>
        </p:nvSpPr>
        <p:spPr>
          <a:xfrm>
            <a:off x="787187" y="1838325"/>
            <a:ext cx="4521776" cy="3876675"/>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文本框 8"/>
          <p:cNvSpPr txBox="1"/>
          <p:nvPr/>
        </p:nvSpPr>
        <p:spPr>
          <a:xfrm>
            <a:off x="2460665" y="1884179"/>
            <a:ext cx="1172763" cy="378245"/>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CAST</a:t>
            </a:r>
            <a:r>
              <a:rPr kumimoji="0" lang="zh-CN" altLang="en-US"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a:t>
            </a:r>
            <a:endParaRPr kumimoji="0" lang="en-US" altLang="zh-CN"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4" name="文本框 13"/>
          <p:cNvSpPr txBox="1"/>
          <p:nvPr/>
        </p:nvSpPr>
        <p:spPr>
          <a:xfrm>
            <a:off x="5513086" y="5715000"/>
            <a:ext cx="6684457" cy="378245"/>
          </a:xfrm>
          <a:prstGeom prst="rect">
            <a:avLst/>
          </a:prstGeom>
          <a:noFill/>
        </p:spPr>
        <p:txBody>
          <a:bodyPr wrap="square" rtlCol="0">
            <a:spAutoFit/>
          </a:bodyPr>
          <a:lstStyle/>
          <a:p>
            <a:pPr algn="just">
              <a:lnSpc>
                <a:spcPct val="125000"/>
              </a:lnSpc>
              <a:defRPr/>
            </a:pPr>
            <a:r>
              <a:rPr lang="zh-CN" altLang="en-US" sz="1600" b="1" kern="100"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城镇生活污水处理工程二级处理阶段以“</a:t>
            </a:r>
            <a:r>
              <a:rPr lang="en-US" altLang="zh-CN" sz="1600" b="1" kern="100"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CAST</a:t>
            </a:r>
            <a:r>
              <a:rPr lang="zh-CN" altLang="en-US" sz="1600" b="1" kern="100" dirty="0">
                <a:solidFill>
                  <a:srgbClr val="F2F2F2"/>
                </a:solidFill>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工艺”为主体进行设计</a:t>
            </a:r>
          </a:p>
        </p:txBody>
      </p:sp>
      <p:sp>
        <p:nvSpPr>
          <p:cNvPr id="15" name="文本框 14"/>
          <p:cNvSpPr txBox="1"/>
          <p:nvPr/>
        </p:nvSpPr>
        <p:spPr>
          <a:xfrm>
            <a:off x="884871" y="2414595"/>
            <a:ext cx="4324350" cy="3148234"/>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具有</a:t>
            </a:r>
            <a:r>
              <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AAO</a:t>
            </a: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与</a:t>
            </a:r>
            <a:r>
              <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SBR</a:t>
            </a: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工艺的全部优势。出水水质好、简单稳定、运行灵活、高效节能、抗冲击负荷能力强、脱氮除磷效果好、污泥量较少且稳定无需消化、有效抑制活性污泥膨胀、自动化程度高、改进潜力大、随自控技术的发展运行操作将更简单、不需二沉池和回流污泥泵站、构筑物少、占地面积小、工程投资低。</a:t>
            </a:r>
            <a:endPar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25000"/>
              </a:lnSpc>
              <a:defRPr/>
            </a:pPr>
            <a:endPar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简而言之，</a:t>
            </a:r>
            <a:r>
              <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CAST</a:t>
            </a: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工艺较先进，投资少，运行费用低，适合中小城镇生活污水处理厂。</a:t>
            </a:r>
          </a:p>
        </p:txBody>
      </p:sp>
      <p:sp>
        <p:nvSpPr>
          <p:cNvPr id="3" name="文本框 2"/>
          <p:cNvSpPr txBox="1"/>
          <p:nvPr/>
        </p:nvSpPr>
        <p:spPr>
          <a:xfrm>
            <a:off x="11767185" y="6551295"/>
            <a:ext cx="424815" cy="306705"/>
          </a:xfrm>
          <a:prstGeom prst="rect">
            <a:avLst/>
          </a:prstGeom>
          <a:noFill/>
        </p:spPr>
        <p:txBody>
          <a:bodyPr wrap="square" rtlCol="0">
            <a:spAutoFit/>
          </a:bodyPr>
          <a:lstStyle/>
          <a:p>
            <a:r>
              <a:rPr lang="en-US" altLang="zh-CN" sz="1400" dirty="0">
                <a:solidFill>
                  <a:srgbClr val="60684C"/>
                </a:solidFill>
              </a:rPr>
              <a:t>10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E129D63-3DA7-4902-9318-039AF7C5C058}"/>
              </a:ext>
            </a:extLst>
          </p:cNvPr>
          <p:cNvPicPr>
            <a:picLocks noChangeAspect="1"/>
          </p:cNvPicPr>
          <p:nvPr/>
        </p:nvPicPr>
        <p:blipFill rotWithShape="1">
          <a:blip r:embed="rId2"/>
          <a:srcRect t="7208" b="8625"/>
          <a:stretch/>
        </p:blipFill>
        <p:spPr>
          <a:xfrm>
            <a:off x="2432924" y="2358834"/>
            <a:ext cx="7002812" cy="2319760"/>
          </a:xfrm>
          <a:prstGeom prst="rect">
            <a:avLst/>
          </a:prstGeom>
        </p:spPr>
      </p:pic>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5</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a:t>
            </a:r>
            <a:r>
              <a:rPr lang="zh-CN" altLang="en-US" sz="24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流程</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10" name="直接箭头连接符 9"/>
          <p:cNvCxnSpPr>
            <a:cxnSpLocks/>
          </p:cNvCxnSpPr>
          <p:nvPr/>
        </p:nvCxnSpPr>
        <p:spPr>
          <a:xfrm flipH="1">
            <a:off x="2432924" y="3424164"/>
            <a:ext cx="910753" cy="155966"/>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8" name="文本框 17"/>
          <p:cNvSpPr txBox="1"/>
          <p:nvPr/>
        </p:nvSpPr>
        <p:spPr>
          <a:xfrm>
            <a:off x="301527" y="3047514"/>
            <a:ext cx="2165105" cy="1609351"/>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拦截进水中较大悬浮物，防止水泵机组及管道阀门堵塞，保证后续处理设施正常运行。</a:t>
            </a:r>
          </a:p>
        </p:txBody>
      </p:sp>
      <p:cxnSp>
        <p:nvCxnSpPr>
          <p:cNvPr id="21" name="直接箭头连接符 20"/>
          <p:cNvCxnSpPr>
            <a:cxnSpLocks/>
          </p:cNvCxnSpPr>
          <p:nvPr/>
        </p:nvCxnSpPr>
        <p:spPr>
          <a:xfrm flipH="1" flipV="1">
            <a:off x="2404048" y="2189110"/>
            <a:ext cx="1879258" cy="594730"/>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文本框 24"/>
          <p:cNvSpPr txBox="1"/>
          <p:nvPr/>
        </p:nvSpPr>
        <p:spPr>
          <a:xfrm>
            <a:off x="4816741" y="1650947"/>
            <a:ext cx="1685925" cy="706755"/>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调节和均衡生活污水的水质水量。</a:t>
            </a:r>
          </a:p>
        </p:txBody>
      </p:sp>
      <p:cxnSp>
        <p:nvCxnSpPr>
          <p:cNvPr id="28" name="直接箭头连接符 27"/>
          <p:cNvCxnSpPr>
            <a:cxnSpLocks/>
          </p:cNvCxnSpPr>
          <p:nvPr/>
        </p:nvCxnSpPr>
        <p:spPr>
          <a:xfrm flipH="1" flipV="1">
            <a:off x="4283306" y="1693759"/>
            <a:ext cx="676928" cy="990703"/>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0" name="文本框 29"/>
          <p:cNvSpPr txBox="1"/>
          <p:nvPr/>
        </p:nvSpPr>
        <p:spPr>
          <a:xfrm>
            <a:off x="778253" y="1721168"/>
            <a:ext cx="1654671" cy="686022"/>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细格栅截除污水中较小漂浮物。</a:t>
            </a:r>
          </a:p>
        </p:txBody>
      </p:sp>
      <p:cxnSp>
        <p:nvCxnSpPr>
          <p:cNvPr id="34" name="直接箭头连接符 33"/>
          <p:cNvCxnSpPr>
            <a:cxnSpLocks/>
          </p:cNvCxnSpPr>
          <p:nvPr/>
        </p:nvCxnSpPr>
        <p:spPr>
          <a:xfrm flipV="1">
            <a:off x="5531679" y="2257728"/>
            <a:ext cx="0" cy="444628"/>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6" name="文本框 35"/>
          <p:cNvSpPr txBox="1"/>
          <p:nvPr/>
        </p:nvSpPr>
        <p:spPr>
          <a:xfrm>
            <a:off x="1918356" y="757123"/>
            <a:ext cx="3520585" cy="993798"/>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去除污水中粒径≥</a:t>
            </a:r>
            <a:r>
              <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0.2mm</a:t>
            </a: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的砂粒，使砂粒表面有机物有效剥落，无机砂粒与有机物分离开来便于后续生化处理。</a:t>
            </a:r>
          </a:p>
        </p:txBody>
      </p:sp>
      <p:cxnSp>
        <p:nvCxnSpPr>
          <p:cNvPr id="37" name="直接箭头连接符 36"/>
          <p:cNvCxnSpPr>
            <a:cxnSpLocks/>
          </p:cNvCxnSpPr>
          <p:nvPr/>
        </p:nvCxnSpPr>
        <p:spPr>
          <a:xfrm>
            <a:off x="6369807" y="3502147"/>
            <a:ext cx="1005454" cy="1984638"/>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0" name="文本框 39"/>
          <p:cNvSpPr txBox="1"/>
          <p:nvPr/>
        </p:nvSpPr>
        <p:spPr>
          <a:xfrm>
            <a:off x="7041424" y="5486785"/>
            <a:ext cx="1711533" cy="993798"/>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达到稳定脱氮除磷效果，同时降低有机物含量。</a:t>
            </a:r>
          </a:p>
        </p:txBody>
      </p:sp>
      <p:cxnSp>
        <p:nvCxnSpPr>
          <p:cNvPr id="42" name="直接箭头连接符 41"/>
          <p:cNvCxnSpPr>
            <a:cxnSpLocks/>
          </p:cNvCxnSpPr>
          <p:nvPr/>
        </p:nvCxnSpPr>
        <p:spPr>
          <a:xfrm>
            <a:off x="8868552" y="2979967"/>
            <a:ext cx="848801" cy="67547"/>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4" name="文本框 43"/>
          <p:cNvSpPr txBox="1"/>
          <p:nvPr/>
        </p:nvSpPr>
        <p:spPr>
          <a:xfrm>
            <a:off x="9728279" y="2586661"/>
            <a:ext cx="1725834" cy="1301575"/>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消毒，使粪大肠菌群数≤</a:t>
            </a:r>
            <a:r>
              <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10000</a:t>
            </a: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个</a:t>
            </a:r>
            <a:r>
              <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，出水达标排放。</a:t>
            </a:r>
          </a:p>
        </p:txBody>
      </p:sp>
      <p:cxnSp>
        <p:nvCxnSpPr>
          <p:cNvPr id="49" name="直接箭头连接符 48"/>
          <p:cNvCxnSpPr>
            <a:cxnSpLocks/>
          </p:cNvCxnSpPr>
          <p:nvPr/>
        </p:nvCxnSpPr>
        <p:spPr>
          <a:xfrm flipH="1">
            <a:off x="5673923" y="4707580"/>
            <a:ext cx="251654" cy="655959"/>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1" name="文本框 50"/>
          <p:cNvSpPr txBox="1"/>
          <p:nvPr/>
        </p:nvSpPr>
        <p:spPr>
          <a:xfrm>
            <a:off x="4483734" y="5241633"/>
            <a:ext cx="2477363" cy="993798"/>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通过污泥增稠来降低污泥的含水率和减小污泥的体积，降低后续处理费用。</a:t>
            </a:r>
          </a:p>
        </p:txBody>
      </p:sp>
      <p:cxnSp>
        <p:nvCxnSpPr>
          <p:cNvPr id="53" name="直接箭头连接符 52"/>
          <p:cNvCxnSpPr/>
          <p:nvPr/>
        </p:nvCxnSpPr>
        <p:spPr>
          <a:xfrm flipH="1">
            <a:off x="1918356" y="4632960"/>
            <a:ext cx="1578610" cy="748030"/>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6" name="文本框 55"/>
          <p:cNvSpPr txBox="1"/>
          <p:nvPr/>
        </p:nvSpPr>
        <p:spPr>
          <a:xfrm>
            <a:off x="301625" y="5370527"/>
            <a:ext cx="2659939" cy="993798"/>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将流态的浓缩污泥脱除水分，转化为半固态或固态泥块，便于运输和进一步处理。</a:t>
            </a:r>
          </a:p>
        </p:txBody>
      </p:sp>
      <p:sp>
        <p:nvSpPr>
          <p:cNvPr id="3" name="文本框 2"/>
          <p:cNvSpPr txBox="1"/>
          <p:nvPr/>
        </p:nvSpPr>
        <p:spPr>
          <a:xfrm>
            <a:off x="11767185" y="6551295"/>
            <a:ext cx="424815" cy="306705"/>
          </a:xfrm>
          <a:prstGeom prst="rect">
            <a:avLst/>
          </a:prstGeom>
          <a:noFill/>
        </p:spPr>
        <p:txBody>
          <a:bodyPr wrap="square" rtlCol="0">
            <a:spAutoFit/>
          </a:bodyPr>
          <a:lstStyle/>
          <a:p>
            <a:r>
              <a:rPr lang="en-US" altLang="zh-CN" sz="1400" dirty="0">
                <a:solidFill>
                  <a:srgbClr val="60684C"/>
                </a:solidFill>
              </a:rPr>
              <a:t>11</a:t>
            </a:r>
          </a:p>
        </p:txBody>
      </p:sp>
      <p:cxnSp>
        <p:nvCxnSpPr>
          <p:cNvPr id="6" name="直接箭头连接符 5"/>
          <p:cNvCxnSpPr>
            <a:cxnSpLocks/>
          </p:cNvCxnSpPr>
          <p:nvPr/>
        </p:nvCxnSpPr>
        <p:spPr>
          <a:xfrm flipH="1">
            <a:off x="4124591" y="4698696"/>
            <a:ext cx="723046" cy="539097"/>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文本框 6"/>
          <p:cNvSpPr txBox="1"/>
          <p:nvPr/>
        </p:nvSpPr>
        <p:spPr>
          <a:xfrm>
            <a:off x="3128327" y="5176276"/>
            <a:ext cx="1275080" cy="706755"/>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贮存污泥浓缩池的污泥。</a:t>
            </a:r>
          </a:p>
        </p:txBody>
      </p:sp>
      <p:cxnSp>
        <p:nvCxnSpPr>
          <p:cNvPr id="38" name="直接箭头连接符 37">
            <a:extLst>
              <a:ext uri="{FF2B5EF4-FFF2-40B4-BE49-F238E27FC236}">
                <a16:creationId xmlns:a16="http://schemas.microsoft.com/office/drawing/2014/main" id="{BF828255-1538-42B4-91A4-CD1CE908962F}"/>
              </a:ext>
            </a:extLst>
          </p:cNvPr>
          <p:cNvCxnSpPr>
            <a:cxnSpLocks/>
          </p:cNvCxnSpPr>
          <p:nvPr/>
        </p:nvCxnSpPr>
        <p:spPr>
          <a:xfrm flipH="1" flipV="1">
            <a:off x="7058957" y="1612857"/>
            <a:ext cx="143827" cy="1140644"/>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1" name="文本框 40">
            <a:extLst>
              <a:ext uri="{FF2B5EF4-FFF2-40B4-BE49-F238E27FC236}">
                <a16:creationId xmlns:a16="http://schemas.microsoft.com/office/drawing/2014/main" id="{A5900551-1674-4C0F-8FF4-B9111D9F0FD7}"/>
              </a:ext>
            </a:extLst>
          </p:cNvPr>
          <p:cNvSpPr txBox="1"/>
          <p:nvPr/>
        </p:nvSpPr>
        <p:spPr>
          <a:xfrm>
            <a:off x="6225292" y="727370"/>
            <a:ext cx="2240810" cy="993798"/>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反硝化脱氮，去除硝酸盐，进一步脱氮确保出水总氮达标。</a:t>
            </a:r>
          </a:p>
        </p:txBody>
      </p:sp>
      <p:cxnSp>
        <p:nvCxnSpPr>
          <p:cNvPr id="43" name="直接箭头连接符 42">
            <a:extLst>
              <a:ext uri="{FF2B5EF4-FFF2-40B4-BE49-F238E27FC236}">
                <a16:creationId xmlns:a16="http://schemas.microsoft.com/office/drawing/2014/main" id="{4EC80C90-6C1D-499C-AD03-8BFD2A1B8FDC}"/>
              </a:ext>
            </a:extLst>
          </p:cNvPr>
          <p:cNvCxnSpPr>
            <a:cxnSpLocks/>
          </p:cNvCxnSpPr>
          <p:nvPr/>
        </p:nvCxnSpPr>
        <p:spPr>
          <a:xfrm>
            <a:off x="7759589" y="3810487"/>
            <a:ext cx="1333401" cy="1072666"/>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5" name="文本框 44">
            <a:extLst>
              <a:ext uri="{FF2B5EF4-FFF2-40B4-BE49-F238E27FC236}">
                <a16:creationId xmlns:a16="http://schemas.microsoft.com/office/drawing/2014/main" id="{DC69485A-98D3-4CC7-975F-E66D6D60D2C1}"/>
              </a:ext>
            </a:extLst>
          </p:cNvPr>
          <p:cNvSpPr txBox="1"/>
          <p:nvPr/>
        </p:nvSpPr>
        <p:spPr>
          <a:xfrm>
            <a:off x="8798418" y="4866640"/>
            <a:ext cx="3014228" cy="993798"/>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以</a:t>
            </a:r>
            <a:r>
              <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PAC</a:t>
            </a: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PAM</a:t>
            </a: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组合方式投加药剂，进一步去除废水中的有机污染物，达到出水排放标准。</a:t>
            </a:r>
          </a:p>
        </p:txBody>
      </p:sp>
      <p:cxnSp>
        <p:nvCxnSpPr>
          <p:cNvPr id="48" name="直接箭头连接符 47">
            <a:extLst>
              <a:ext uri="{FF2B5EF4-FFF2-40B4-BE49-F238E27FC236}">
                <a16:creationId xmlns:a16="http://schemas.microsoft.com/office/drawing/2014/main" id="{F46362EE-5A3F-4CFF-8A92-C8AC61149AA8}"/>
              </a:ext>
            </a:extLst>
          </p:cNvPr>
          <p:cNvCxnSpPr>
            <a:cxnSpLocks/>
          </p:cNvCxnSpPr>
          <p:nvPr/>
        </p:nvCxnSpPr>
        <p:spPr>
          <a:xfrm flipV="1">
            <a:off x="8258302" y="2026966"/>
            <a:ext cx="494655" cy="675390"/>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0" name="文本框 49">
            <a:extLst>
              <a:ext uri="{FF2B5EF4-FFF2-40B4-BE49-F238E27FC236}">
                <a16:creationId xmlns:a16="http://schemas.microsoft.com/office/drawing/2014/main" id="{69C5A8D6-ED1A-48C7-9528-7771630A3323}"/>
              </a:ext>
            </a:extLst>
          </p:cNvPr>
          <p:cNvSpPr txBox="1"/>
          <p:nvPr/>
        </p:nvSpPr>
        <p:spPr>
          <a:xfrm>
            <a:off x="8496127" y="1085901"/>
            <a:ext cx="2698195" cy="993798"/>
          </a:xfrm>
          <a:prstGeom prst="rect">
            <a:avLst/>
          </a:prstGeom>
          <a:noFill/>
        </p:spPr>
        <p:txBody>
          <a:bodyPr wrap="square" rtlCol="0">
            <a:spAutoFit/>
          </a:bodyPr>
          <a:lstStyle/>
          <a:p>
            <a:pPr algn="just">
              <a:lnSpc>
                <a:spcPct val="125000"/>
              </a:lnSpc>
              <a:defRPr/>
            </a:pPr>
            <a:r>
              <a:rPr lang="zh-CN" altLang="en-US" sz="1600" kern="100" dirty="0">
                <a:solidFill>
                  <a:srgbClr val="60684C"/>
                </a:solidFill>
                <a:latin typeface="Times New Roman" panose="02020603050405020304" pitchFamily="18" charset="0"/>
                <a:ea typeface="华文楷体" panose="02010600040101010101" pitchFamily="2" charset="-122"/>
                <a:cs typeface="Times New Roman" panose="02020603050405020304" pitchFamily="18" charset="0"/>
              </a:rPr>
              <a:t>去除水中悬浮物及其它颗粒杂质，出水经消毒后即可达到出水水质标准。</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ppt_x"/>
                                          </p:val>
                                        </p:tav>
                                        <p:tav tm="100000">
                                          <p:val>
                                            <p:strVal val="#ppt_x"/>
                                          </p:val>
                                        </p:tav>
                                      </p:tavLst>
                                    </p:anim>
                                    <p:anim calcmode="lin" valueType="num">
                                      <p:cBhvr additive="base">
                                        <p:cTn id="32" dur="500" fill="hold"/>
                                        <p:tgtEl>
                                          <p:spTgt spid="4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ppt_x"/>
                                          </p:val>
                                        </p:tav>
                                        <p:tav tm="100000">
                                          <p:val>
                                            <p:strVal val="#ppt_x"/>
                                          </p:val>
                                        </p:tav>
                                      </p:tavLst>
                                    </p:anim>
                                    <p:anim calcmode="lin" valueType="num">
                                      <p:cBhvr additive="base">
                                        <p:cTn id="36" dur="500" fill="hold"/>
                                        <p:tgtEl>
                                          <p:spTgt spid="5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ppt_x"/>
                                          </p:val>
                                        </p:tav>
                                        <p:tav tm="100000">
                                          <p:val>
                                            <p:strVal val="#ppt_x"/>
                                          </p:val>
                                        </p:tav>
                                      </p:tavLst>
                                    </p:anim>
                                    <p:anim calcmode="lin" valueType="num">
                                      <p:cBhvr additive="base">
                                        <p:cTn id="5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6</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进度安排</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11767185" y="6551295"/>
            <a:ext cx="424815" cy="306705"/>
          </a:xfrm>
          <a:prstGeom prst="rect">
            <a:avLst/>
          </a:prstGeom>
          <a:noFill/>
        </p:spPr>
        <p:txBody>
          <a:bodyPr wrap="square" rtlCol="0">
            <a:spAutoFit/>
          </a:bodyPr>
          <a:lstStyle/>
          <a:p>
            <a:r>
              <a:rPr lang="en-US" altLang="zh-CN" sz="1400" dirty="0">
                <a:solidFill>
                  <a:srgbClr val="60684C"/>
                </a:solidFill>
              </a:rPr>
              <a:t>12</a:t>
            </a:r>
          </a:p>
        </p:txBody>
      </p:sp>
      <p:pic>
        <p:nvPicPr>
          <p:cNvPr id="6" name="图片 5"/>
          <p:cNvPicPr>
            <a:picLocks noChangeAspect="1"/>
          </p:cNvPicPr>
          <p:nvPr/>
        </p:nvPicPr>
        <p:blipFill rotWithShape="1">
          <a:blip r:embed="rId2"/>
          <a:srcRect l="274" r="176"/>
          <a:stretch>
            <a:fillRect/>
          </a:stretch>
        </p:blipFill>
        <p:spPr>
          <a:xfrm>
            <a:off x="2763625" y="1412930"/>
            <a:ext cx="6664750" cy="4032140"/>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4" name="矩形 33"/>
          <p:cNvSpPr/>
          <p:nvPr/>
        </p:nvSpPr>
        <p:spPr>
          <a:xfrm>
            <a:off x="0" y="2104183"/>
            <a:ext cx="12191999" cy="2172929"/>
          </a:xfrm>
          <a:prstGeom prst="rect">
            <a:avLst/>
          </a:prstGeom>
          <a:solidFill>
            <a:srgbClr val="36443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3549247" y="2723095"/>
            <a:ext cx="4988560" cy="7683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4400" b="1" dirty="0">
                <a:solidFill>
                  <a:prstClr val="white"/>
                </a:solidFill>
                <a:latin typeface="华光魏体_CNKI" panose="02000500000000000000" pitchFamily="2" charset="-122"/>
                <a:ea typeface="华光魏体_CNKI" panose="02000500000000000000" pitchFamily="2" charset="-122"/>
              </a:rPr>
              <a:t>感谢观看</a:t>
            </a:r>
            <a:r>
              <a:rPr kumimoji="1" lang="en-US" altLang="zh-CN" sz="4400" b="1" dirty="0">
                <a:solidFill>
                  <a:prstClr val="white"/>
                </a:solidFill>
                <a:latin typeface="华光魏体_CNKI" panose="02000500000000000000" pitchFamily="2" charset="-122"/>
                <a:ea typeface="华光魏体_CNKI" panose="02000500000000000000" pitchFamily="2" charset="-122"/>
              </a:rPr>
              <a:t>  </a:t>
            </a:r>
            <a:r>
              <a:rPr kumimoji="1" lang="zh-CN" altLang="en-US" sz="4400" b="1" dirty="0">
                <a:solidFill>
                  <a:prstClr val="white"/>
                </a:solidFill>
                <a:latin typeface="华光魏体_CNKI" panose="02000500000000000000" pitchFamily="2" charset="-122"/>
                <a:ea typeface="华光魏体_CNKI" panose="02000500000000000000" pitchFamily="2" charset="-122"/>
              </a:rPr>
              <a:t>敬请指正</a:t>
            </a:r>
            <a:endParaRPr kumimoji="1" lang="zh-CN" altLang="en-US" sz="4400" b="1" i="0" u="none" strike="noStrike" kern="1200" cap="none" spc="0" normalizeH="0" baseline="0" noProof="0" dirty="0">
              <a:ln>
                <a:noFill/>
              </a:ln>
              <a:solidFill>
                <a:prstClr val="white"/>
              </a:solidFill>
              <a:effectLst/>
              <a:uLnTx/>
              <a:uFillTx/>
              <a:latin typeface="华光魏体_CNKI" panose="02000500000000000000" pitchFamily="2" charset="-122"/>
              <a:ea typeface="华光魏体_CNKI" panose="02000500000000000000" pitchFamily="2" charset="-122"/>
              <a:cs typeface="+mn-cs"/>
            </a:endParaRPr>
          </a:p>
        </p:txBody>
      </p:sp>
      <p:sp>
        <p:nvSpPr>
          <p:cNvPr id="14" name="矩形 13"/>
          <p:cNvSpPr/>
          <p:nvPr/>
        </p:nvSpPr>
        <p:spPr>
          <a:xfrm>
            <a:off x="3383503" y="4569508"/>
            <a:ext cx="223651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srgbClr val="364436"/>
                </a:solidFill>
                <a:effectLst/>
                <a:uLnTx/>
                <a:uFillTx/>
                <a:latin typeface="华光楷体_CNKI" panose="02000500000000000000" pitchFamily="2" charset="-122"/>
                <a:ea typeface="华光楷体_CNKI" panose="02000500000000000000" pitchFamily="2" charset="-122"/>
                <a:cs typeface="+mn-cs"/>
              </a:rPr>
              <a:t>指导老师：钱海丰</a:t>
            </a:r>
          </a:p>
        </p:txBody>
      </p:sp>
      <p:sp>
        <p:nvSpPr>
          <p:cNvPr id="20" name="矩形 19"/>
          <p:cNvSpPr/>
          <p:nvPr/>
        </p:nvSpPr>
        <p:spPr>
          <a:xfrm>
            <a:off x="6470880" y="4569508"/>
            <a:ext cx="176202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srgbClr val="364436"/>
                </a:solidFill>
                <a:effectLst/>
                <a:uLnTx/>
                <a:uFillTx/>
                <a:latin typeface="华光楷体_CNKI" panose="02000500000000000000" pitchFamily="2" charset="-122"/>
                <a:ea typeface="华光楷体_CNKI" panose="02000500000000000000" pitchFamily="2" charset="-122"/>
                <a:cs typeface="+mn-cs"/>
              </a:rPr>
              <a:t>学生：袁文婷</a:t>
            </a:r>
          </a:p>
        </p:txBody>
      </p:sp>
      <p:sp>
        <p:nvSpPr>
          <p:cNvPr id="33" name="矩形 32"/>
          <p:cNvSpPr/>
          <p:nvPr/>
        </p:nvSpPr>
        <p:spPr>
          <a:xfrm>
            <a:off x="11106445" y="6519446"/>
            <a:ext cx="1075690" cy="3371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600" b="0" i="0" u="none" strike="noStrike" kern="1200" cap="none" spc="0" normalizeH="0" baseline="0" noProof="0" dirty="0">
                <a:ln>
                  <a:noFill/>
                </a:ln>
                <a:solidFill>
                  <a:srgbClr val="364436"/>
                </a:solidFill>
                <a:effectLst/>
                <a:uLnTx/>
                <a:uFillTx/>
                <a:latin typeface="华光楷体_CNKI" panose="02000500000000000000" pitchFamily="2" charset="-122"/>
                <a:ea typeface="华光楷体_CNKI" panose="02000500000000000000" pitchFamily="2" charset="-122"/>
                <a:cs typeface="+mn-cs"/>
              </a:rPr>
              <a:t>2022.03.29</a:t>
            </a:r>
            <a:endParaRPr kumimoji="1" lang="zh-CN" altLang="en-US" sz="1600" b="0" i="0" u="none" strike="noStrike" kern="1200" cap="none" spc="0" normalizeH="0" baseline="0" noProof="0" dirty="0">
              <a:ln>
                <a:noFill/>
              </a:ln>
              <a:solidFill>
                <a:srgbClr val="364436"/>
              </a:solidFill>
              <a:effectLst/>
              <a:uLnTx/>
              <a:uFillTx/>
              <a:latin typeface="华光楷体_CNKI" panose="02000500000000000000" pitchFamily="2" charset="-122"/>
              <a:ea typeface="华光楷体_CNKI" panose="02000500000000000000" pitchFamily="2" charset="-122"/>
              <a:cs typeface="+mn-cs"/>
            </a:endParaRPr>
          </a:p>
        </p:txBody>
      </p:sp>
      <p:pic>
        <p:nvPicPr>
          <p:cNvPr id="26" name="图片 25"/>
          <p:cNvPicPr>
            <a:picLocks noChangeAspect="1"/>
          </p:cNvPicPr>
          <p:nvPr/>
        </p:nvPicPr>
        <p:blipFill rotWithShape="1">
          <a:blip r:embed="rId2">
            <a:extLst>
              <a:ext uri="{28A0092B-C50C-407E-A947-70E740481C1C}">
                <a14:useLocalDpi xmlns:a14="http://schemas.microsoft.com/office/drawing/2010/main" val="0"/>
              </a:ext>
            </a:extLst>
          </a:blip>
          <a:srcRect r="22681"/>
          <a:stretch>
            <a:fillRect/>
          </a:stretch>
        </p:blipFill>
        <p:spPr>
          <a:xfrm>
            <a:off x="1" y="0"/>
            <a:ext cx="340468" cy="440339"/>
          </a:xfrm>
          <a:prstGeom prst="rect">
            <a:avLst/>
          </a:prstGeom>
        </p:spPr>
      </p:pic>
      <p:sp>
        <p:nvSpPr>
          <p:cNvPr id="37" name="矩形 36"/>
          <p:cNvSpPr/>
          <p:nvPr/>
        </p:nvSpPr>
        <p:spPr>
          <a:xfrm>
            <a:off x="340469" y="40229"/>
            <a:ext cx="12105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0" i="0" u="none" strike="noStrike" kern="1200" cap="none" spc="0" normalizeH="0" baseline="0" noProof="0" dirty="0">
                <a:ln>
                  <a:noFill/>
                </a:ln>
                <a:solidFill>
                  <a:srgbClr val="364436"/>
                </a:solidFill>
                <a:effectLst/>
                <a:uLnTx/>
                <a:uFillTx/>
                <a:latin typeface="华光魏体_CNKI" panose="02000500000000000000" pitchFamily="2" charset="-122"/>
                <a:ea typeface="华光魏体_CNKI" panose="02000500000000000000" pitchFamily="2" charset="-122"/>
                <a:cs typeface="+mn-cs"/>
              </a:rPr>
              <a:t>环境学院</a:t>
            </a:r>
          </a:p>
        </p:txBody>
      </p:sp>
      <p:sp>
        <p:nvSpPr>
          <p:cNvPr id="9" name="矩形 8"/>
          <p:cNvSpPr/>
          <p:nvPr/>
        </p:nvSpPr>
        <p:spPr>
          <a:xfrm>
            <a:off x="4502785" y="3580130"/>
            <a:ext cx="3186430" cy="368300"/>
          </a:xfrm>
          <a:prstGeom prst="rect">
            <a:avLst/>
          </a:prstGeom>
        </p:spPr>
        <p:txBody>
          <a:bodyPr wrap="square">
            <a:spAutoFit/>
          </a:bodyPr>
          <a:lstStyle/>
          <a:p>
            <a:r>
              <a:rPr kumimoji="1" lang="zh-CN" altLang="en-US" dirty="0">
                <a:solidFill>
                  <a:schemeClr val="bg1"/>
                </a:solidFill>
                <a:latin typeface="华光魏体_CNKI" panose="02000500000000000000" pitchFamily="2" charset="-122"/>
                <a:ea typeface="华光魏体_CNKI" panose="02000500000000000000" pitchFamily="2" charset="-122"/>
              </a:rPr>
              <a:t>某城镇生活污水处理工程设计</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9" name="文本框 68"/>
          <p:cNvSpPr txBox="1"/>
          <p:nvPr/>
        </p:nvSpPr>
        <p:spPr>
          <a:xfrm>
            <a:off x="5031008" y="1062056"/>
            <a:ext cx="2394858" cy="461665"/>
          </a:xfrm>
          <a:prstGeom prst="rect">
            <a:avLst/>
          </a:prstGeom>
          <a:noFill/>
        </p:spPr>
        <p:txBody>
          <a:bodyPr wrap="square" rtlCol="0">
            <a:spAutoFit/>
          </a:bodyPr>
          <a:lstStyle/>
          <a:p>
            <a:r>
              <a:rPr lang="zh-CN" altLang="en-US" sz="2400" b="1" dirty="0">
                <a:solidFill>
                  <a:srgbClr val="364436"/>
                </a:solidFill>
                <a:latin typeface="华文楷体" panose="02010600040101010101" pitchFamily="2" charset="-122"/>
                <a:ea typeface="华文楷体" panose="02010600040101010101" pitchFamily="2" charset="-122"/>
              </a:rPr>
              <a:t>选题背景</a:t>
            </a:r>
          </a:p>
        </p:txBody>
      </p:sp>
      <p:sp>
        <p:nvSpPr>
          <p:cNvPr id="2" name="矩形 1"/>
          <p:cNvSpPr/>
          <p:nvPr/>
        </p:nvSpPr>
        <p:spPr>
          <a:xfrm>
            <a:off x="1149850" y="1721280"/>
            <a:ext cx="1576072" cy="945474"/>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1192440" y="1743424"/>
            <a:ext cx="1576072" cy="923330"/>
          </a:xfrm>
          <a:prstGeom prst="rect">
            <a:avLst/>
          </a:prstGeom>
        </p:spPr>
        <p:txBody>
          <a:bodyPr wrap="none">
            <a:spAutoFit/>
          </a:bodyPr>
          <a:lstStyle/>
          <a:p>
            <a:r>
              <a:rPr kumimoji="1" lang="zh-CN" altLang="en-US" sz="5400" b="1" dirty="0">
                <a:solidFill>
                  <a:schemeClr val="bg1"/>
                </a:solidFill>
                <a:latin typeface="华光楷体_CNKI" panose="02000500000000000000" pitchFamily="2" charset="-122"/>
                <a:ea typeface="华光楷体_CNKI" panose="02000500000000000000" pitchFamily="2" charset="-122"/>
              </a:rPr>
              <a:t>目录</a:t>
            </a:r>
          </a:p>
        </p:txBody>
      </p:sp>
      <p:sp>
        <p:nvSpPr>
          <p:cNvPr id="151" name="文本框 150"/>
          <p:cNvSpPr txBox="1"/>
          <p:nvPr/>
        </p:nvSpPr>
        <p:spPr>
          <a:xfrm>
            <a:off x="8218226" y="1072296"/>
            <a:ext cx="2394858" cy="461665"/>
          </a:xfrm>
          <a:prstGeom prst="rect">
            <a:avLst/>
          </a:prstGeom>
          <a:noFill/>
        </p:spPr>
        <p:txBody>
          <a:bodyPr wrap="square" rtlCol="0">
            <a:spAutoFit/>
          </a:bodyPr>
          <a:lstStyle/>
          <a:p>
            <a:r>
              <a:rPr lang="zh-CN" altLang="en-US" sz="2400" b="1" dirty="0">
                <a:solidFill>
                  <a:srgbClr val="364436"/>
                </a:solidFill>
                <a:latin typeface="华文楷体" panose="02010600040101010101" pitchFamily="2" charset="-122"/>
                <a:ea typeface="华文楷体" panose="02010600040101010101" pitchFamily="2" charset="-122"/>
              </a:rPr>
              <a:t>设计要求</a:t>
            </a:r>
          </a:p>
        </p:txBody>
      </p:sp>
      <p:sp>
        <p:nvSpPr>
          <p:cNvPr id="7" name="流程图: 接点 6"/>
          <p:cNvSpPr/>
          <p:nvPr/>
        </p:nvSpPr>
        <p:spPr>
          <a:xfrm>
            <a:off x="4387174" y="1119161"/>
            <a:ext cx="643834" cy="367937"/>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华文楷体" panose="02010600040101010101" pitchFamily="2" charset="-122"/>
                <a:ea typeface="华文楷体" panose="02010600040101010101" pitchFamily="2" charset="-122"/>
              </a:rPr>
              <a:t>01</a:t>
            </a:r>
            <a:endParaRPr lang="zh-CN" altLang="en-US" dirty="0">
              <a:solidFill>
                <a:schemeClr val="bg1"/>
              </a:solidFill>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rotWithShape="1">
          <a:blip r:embed="rId2">
            <a:extLst>
              <a:ext uri="{BEBA8EAE-BF5A-486C-A8C5-ECC9F3942E4B}">
                <a14:imgProps xmlns:a14="http://schemas.microsoft.com/office/drawing/2010/main">
                  <a14:imgLayer r:embed="rId3">
                    <a14:imgEffect>
                      <a14:saturation sat="63000"/>
                    </a14:imgEffect>
                  </a14:imgLayer>
                </a14:imgProps>
              </a:ext>
              <a:ext uri="{28A0092B-C50C-407E-A947-70E740481C1C}">
                <a14:useLocalDpi xmlns:a14="http://schemas.microsoft.com/office/drawing/2010/main" val="0"/>
              </a:ext>
            </a:extLst>
          </a:blip>
          <a:srcRect l="1208" t="3847" r="2318" b="3732"/>
          <a:stretch>
            <a:fillRect/>
          </a:stretch>
        </p:blipFill>
        <p:spPr>
          <a:xfrm>
            <a:off x="-155642" y="3724275"/>
            <a:ext cx="12431948" cy="3265838"/>
          </a:xfrm>
          <a:prstGeom prst="rect">
            <a:avLst/>
          </a:prstGeom>
          <a:ln>
            <a:noFill/>
          </a:ln>
          <a:effectLst>
            <a:softEdge rad="112500"/>
          </a:effectLst>
        </p:spPr>
      </p:pic>
      <p:sp>
        <p:nvSpPr>
          <p:cNvPr id="173" name="流程图: 接点 172"/>
          <p:cNvSpPr/>
          <p:nvPr/>
        </p:nvSpPr>
        <p:spPr>
          <a:xfrm>
            <a:off x="7574392" y="1119161"/>
            <a:ext cx="643834" cy="367937"/>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华文楷体" panose="02010600040101010101" pitchFamily="2" charset="-122"/>
                <a:ea typeface="华文楷体" panose="02010600040101010101" pitchFamily="2" charset="-122"/>
              </a:rPr>
              <a:t>02</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74" name="文本框 173"/>
          <p:cNvSpPr txBox="1"/>
          <p:nvPr/>
        </p:nvSpPr>
        <p:spPr>
          <a:xfrm>
            <a:off x="5031008" y="2030713"/>
            <a:ext cx="2394858" cy="461665"/>
          </a:xfrm>
          <a:prstGeom prst="rect">
            <a:avLst/>
          </a:prstGeom>
          <a:noFill/>
        </p:spPr>
        <p:txBody>
          <a:bodyPr wrap="square" rtlCol="0">
            <a:spAutoFit/>
          </a:bodyPr>
          <a:lstStyle/>
          <a:p>
            <a:r>
              <a:rPr lang="zh-CN" altLang="en-US" sz="2400" b="1" dirty="0">
                <a:solidFill>
                  <a:srgbClr val="364436"/>
                </a:solidFill>
                <a:latin typeface="华文楷体" panose="02010600040101010101" pitchFamily="2" charset="-122"/>
                <a:ea typeface="华文楷体" panose="02010600040101010101" pitchFamily="2" charset="-122"/>
              </a:rPr>
              <a:t>工艺综述</a:t>
            </a:r>
          </a:p>
        </p:txBody>
      </p:sp>
      <p:sp>
        <p:nvSpPr>
          <p:cNvPr id="175" name="文本框 174"/>
          <p:cNvSpPr txBox="1"/>
          <p:nvPr/>
        </p:nvSpPr>
        <p:spPr>
          <a:xfrm>
            <a:off x="8218226" y="2020168"/>
            <a:ext cx="2394858" cy="461665"/>
          </a:xfrm>
          <a:prstGeom prst="rect">
            <a:avLst/>
          </a:prstGeom>
          <a:noFill/>
        </p:spPr>
        <p:txBody>
          <a:bodyPr wrap="square" rtlCol="0">
            <a:spAutoFit/>
          </a:bodyPr>
          <a:lstStyle/>
          <a:p>
            <a:r>
              <a:rPr lang="zh-CN" altLang="en-US" sz="2400" b="1" dirty="0">
                <a:solidFill>
                  <a:srgbClr val="364436"/>
                </a:solidFill>
                <a:latin typeface="华文楷体" panose="02010600040101010101" pitchFamily="2" charset="-122"/>
                <a:ea typeface="华文楷体" panose="02010600040101010101" pitchFamily="2" charset="-122"/>
              </a:rPr>
              <a:t>工艺选择</a:t>
            </a:r>
          </a:p>
        </p:txBody>
      </p:sp>
      <p:sp>
        <p:nvSpPr>
          <p:cNvPr id="176" name="流程图: 接点 175"/>
          <p:cNvSpPr/>
          <p:nvPr/>
        </p:nvSpPr>
        <p:spPr>
          <a:xfrm>
            <a:off x="4387174" y="2077578"/>
            <a:ext cx="643834" cy="367937"/>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华文楷体" panose="02010600040101010101" pitchFamily="2" charset="-122"/>
                <a:ea typeface="华文楷体" panose="02010600040101010101" pitchFamily="2" charset="-122"/>
              </a:rPr>
              <a:t>03</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77" name="流程图: 接点 176"/>
          <p:cNvSpPr/>
          <p:nvPr/>
        </p:nvSpPr>
        <p:spPr>
          <a:xfrm>
            <a:off x="7574392" y="2077578"/>
            <a:ext cx="643834" cy="367937"/>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华文楷体" panose="02010600040101010101" pitchFamily="2" charset="-122"/>
                <a:ea typeface="华文楷体" panose="02010600040101010101" pitchFamily="2" charset="-122"/>
              </a:rPr>
              <a:t>04</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78" name="文本框 177"/>
          <p:cNvSpPr txBox="1"/>
          <p:nvPr/>
        </p:nvSpPr>
        <p:spPr>
          <a:xfrm>
            <a:off x="5105271" y="2984994"/>
            <a:ext cx="2394858" cy="461665"/>
          </a:xfrm>
          <a:prstGeom prst="rect">
            <a:avLst/>
          </a:prstGeom>
          <a:noFill/>
        </p:spPr>
        <p:txBody>
          <a:bodyPr wrap="square" rtlCol="0">
            <a:spAutoFit/>
          </a:bodyPr>
          <a:lstStyle/>
          <a:p>
            <a:r>
              <a:rPr lang="zh-CN" altLang="en-US" sz="2400" b="1" dirty="0">
                <a:solidFill>
                  <a:srgbClr val="364436"/>
                </a:solidFill>
                <a:latin typeface="华文楷体" panose="02010600040101010101" pitchFamily="2" charset="-122"/>
                <a:ea typeface="华文楷体" panose="02010600040101010101" pitchFamily="2" charset="-122"/>
              </a:rPr>
              <a:t>工艺流程</a:t>
            </a:r>
          </a:p>
        </p:txBody>
      </p:sp>
      <p:sp>
        <p:nvSpPr>
          <p:cNvPr id="179" name="文本框 178"/>
          <p:cNvSpPr txBox="1"/>
          <p:nvPr/>
        </p:nvSpPr>
        <p:spPr>
          <a:xfrm>
            <a:off x="8292489" y="2984993"/>
            <a:ext cx="2394858" cy="461665"/>
          </a:xfrm>
          <a:prstGeom prst="rect">
            <a:avLst/>
          </a:prstGeom>
          <a:noFill/>
        </p:spPr>
        <p:txBody>
          <a:bodyPr wrap="square" rtlCol="0">
            <a:spAutoFit/>
          </a:bodyPr>
          <a:lstStyle/>
          <a:p>
            <a:r>
              <a:rPr lang="zh-CN" altLang="en-US" sz="2400" b="1" dirty="0">
                <a:solidFill>
                  <a:srgbClr val="364436"/>
                </a:solidFill>
                <a:latin typeface="华文楷体" panose="02010600040101010101" pitchFamily="2" charset="-122"/>
                <a:ea typeface="华文楷体" panose="02010600040101010101" pitchFamily="2" charset="-122"/>
              </a:rPr>
              <a:t>进度安排</a:t>
            </a:r>
          </a:p>
        </p:txBody>
      </p:sp>
      <p:sp>
        <p:nvSpPr>
          <p:cNvPr id="180" name="流程图: 接点 179"/>
          <p:cNvSpPr/>
          <p:nvPr/>
        </p:nvSpPr>
        <p:spPr>
          <a:xfrm>
            <a:off x="4387174" y="3035622"/>
            <a:ext cx="643834" cy="367937"/>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华文楷体" panose="02010600040101010101" pitchFamily="2" charset="-122"/>
                <a:ea typeface="华文楷体" panose="02010600040101010101" pitchFamily="2" charset="-122"/>
              </a:rPr>
              <a:t>05</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81" name="流程图: 接点 180"/>
          <p:cNvSpPr/>
          <p:nvPr/>
        </p:nvSpPr>
        <p:spPr>
          <a:xfrm>
            <a:off x="7574392" y="3035622"/>
            <a:ext cx="643834" cy="367937"/>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华文楷体" panose="02010600040101010101" pitchFamily="2" charset="-122"/>
                <a:ea typeface="华文楷体" panose="02010600040101010101" pitchFamily="2" charset="-122"/>
              </a:rPr>
              <a:t>06</a:t>
            </a:r>
            <a:endParaRPr lang="zh-CN" altLang="en-US" dirty="0">
              <a:solidFill>
                <a:schemeClr val="bg1"/>
              </a:solidFill>
              <a:latin typeface="华文楷体" panose="02010600040101010101" pitchFamily="2" charset="-122"/>
              <a:ea typeface="华文楷体" panose="02010600040101010101" pitchFamily="2" charset="-122"/>
            </a:endParaRPr>
          </a:p>
        </p:txBody>
      </p:sp>
      <p:pic>
        <p:nvPicPr>
          <p:cNvPr id="184" name="图片 183"/>
          <p:cNvPicPr>
            <a:picLocks noChangeAspect="1"/>
          </p:cNvPicPr>
          <p:nvPr/>
        </p:nvPicPr>
        <p:blipFill rotWithShape="1">
          <a:blip r:embed="rId4">
            <a:extLst>
              <a:ext uri="{28A0092B-C50C-407E-A947-70E740481C1C}">
                <a14:useLocalDpi xmlns:a14="http://schemas.microsoft.com/office/drawing/2010/main" val="0"/>
              </a:ext>
            </a:extLst>
          </a:blip>
          <a:srcRect r="22681"/>
          <a:stretch>
            <a:fillRect/>
          </a:stretch>
        </p:blipFill>
        <p:spPr>
          <a:xfrm>
            <a:off x="1" y="0"/>
            <a:ext cx="340468" cy="440339"/>
          </a:xfrm>
          <a:prstGeom prst="rect">
            <a:avLst/>
          </a:prstGeom>
        </p:spPr>
      </p:pic>
      <p:sp>
        <p:nvSpPr>
          <p:cNvPr id="185" name="矩形 184"/>
          <p:cNvSpPr/>
          <p:nvPr/>
        </p:nvSpPr>
        <p:spPr>
          <a:xfrm>
            <a:off x="340469" y="40229"/>
            <a:ext cx="1210588" cy="400110"/>
          </a:xfrm>
          <a:prstGeom prst="rect">
            <a:avLst/>
          </a:prstGeom>
        </p:spPr>
        <p:txBody>
          <a:bodyPr wrap="none">
            <a:spAutoFit/>
          </a:bodyPr>
          <a:lstStyle/>
          <a:p>
            <a:r>
              <a:rPr kumimoji="1" lang="zh-CN" altLang="en-US" sz="2000" dirty="0">
                <a:solidFill>
                  <a:srgbClr val="364436"/>
                </a:solidFill>
                <a:latin typeface="华光魏体_CNKI" panose="02000500000000000000" pitchFamily="2" charset="-122"/>
                <a:ea typeface="华光魏体_CNKI" panose="02000500000000000000" pitchFamily="2" charset="-122"/>
              </a:rPr>
              <a:t>环境学院</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dirty="0">
                <a:latin typeface="华文楷体" panose="02010600040101010101" pitchFamily="2" charset="-122"/>
                <a:ea typeface="华文楷体" panose="02010600040101010101" pitchFamily="2" charset="-122"/>
              </a:rPr>
              <a:t>1</a:t>
            </a:r>
            <a:endParaRPr lang="zh-CN" altLang="en-US" sz="2400" dirty="0">
              <a:latin typeface="华文楷体" panose="02010600040101010101" pitchFamily="2" charset="-122"/>
              <a:ea typeface="华文楷体" panose="02010600040101010101" pitchFamily="2"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latin typeface="Times New Roman" panose="02020603050405020304" pitchFamily="18" charset="0"/>
              <a:cs typeface="Times New Roman" panose="02020603050405020304" pitchFamily="18" charset="0"/>
            </a:endParaRPr>
          </a:p>
        </p:txBody>
      </p:sp>
      <p:sp>
        <p:nvSpPr>
          <p:cNvPr id="1774" name="矩形 1773"/>
          <p:cNvSpPr/>
          <p:nvPr/>
        </p:nvSpPr>
        <p:spPr>
          <a:xfrm>
            <a:off x="3290765" y="1457325"/>
            <a:ext cx="5594894" cy="3178949"/>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zh-CN" altLang="en-US" sz="16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778" name="文本框 1777"/>
          <p:cNvSpPr txBox="1"/>
          <p:nvPr/>
        </p:nvSpPr>
        <p:spPr>
          <a:xfrm>
            <a:off x="4923782" y="1559789"/>
            <a:ext cx="2268948" cy="369332"/>
          </a:xfrm>
          <a:prstGeom prst="rect">
            <a:avLst/>
          </a:prstGeom>
          <a:noFill/>
        </p:spPr>
        <p:txBody>
          <a:bodyPr wrap="square" rtlCol="0">
            <a:spAutoFit/>
          </a:bodyPr>
          <a:lstStyle/>
          <a:p>
            <a:r>
              <a:rPr lang="zh-CN" altLang="en-US"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生活污水来源及特点</a:t>
            </a:r>
          </a:p>
        </p:txBody>
      </p:sp>
      <p:cxnSp>
        <p:nvCxnSpPr>
          <p:cNvPr id="1779" name="直接连接符 1778"/>
          <p:cNvCxnSpPr/>
          <p:nvPr/>
        </p:nvCxnSpPr>
        <p:spPr>
          <a:xfrm>
            <a:off x="10092347" y="5370446"/>
            <a:ext cx="957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1859" y="146598"/>
            <a:ext cx="1492716" cy="590546"/>
          </a:xfrm>
          <a:prstGeom prst="rect">
            <a:avLst/>
          </a:prstGeom>
        </p:spPr>
        <p:txBody>
          <a:bodyPr wrap="none">
            <a:spAutoFit/>
          </a:bodyPr>
          <a:lstStyle/>
          <a:p>
            <a:pPr>
              <a:lnSpc>
                <a:spcPct val="150000"/>
              </a:lnSpc>
            </a:pPr>
            <a:r>
              <a:rPr lang="en-US" altLang="zh-CN" sz="24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选题背景</a:t>
            </a:r>
            <a:endParaRPr lang="en-US" altLang="zh-CN" sz="24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054" name="Picture 6"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463" y="3084241"/>
            <a:ext cx="2554577" cy="18676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descr="查看源图像"/>
          <p:cNvPicPr>
            <a:picLocks noChangeAspect="1" noChangeArrowheads="1"/>
          </p:cNvPicPr>
          <p:nvPr/>
        </p:nvPicPr>
        <p:blipFill rotWithShape="1">
          <a:blip r:embed="rId3">
            <a:extLst>
              <a:ext uri="{28A0092B-C50C-407E-A947-70E740481C1C}">
                <a14:useLocalDpi xmlns:a14="http://schemas.microsoft.com/office/drawing/2010/main" val="0"/>
              </a:ext>
            </a:extLst>
          </a:blip>
          <a:srcRect b="3646"/>
          <a:stretch>
            <a:fillRect/>
          </a:stretch>
        </p:blipFill>
        <p:spPr bwMode="auto">
          <a:xfrm>
            <a:off x="344026" y="5090246"/>
            <a:ext cx="2554577" cy="16709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72383" y="5090242"/>
            <a:ext cx="2567190" cy="16709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2" name="Picture 14" descr="查看源图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212" y="5090243"/>
            <a:ext cx="2706886" cy="16709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4" name="Picture 16" descr="查看源图像"/>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5888" y="5090244"/>
            <a:ext cx="2435039" cy="16709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6" name="Picture 18" descr="查看源图像"/>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463" y="1344629"/>
            <a:ext cx="2554577" cy="15673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8" name="Picture 20" descr="洗脸用水 的图像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2473" y="1344629"/>
            <a:ext cx="2567190" cy="15673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0" name="Picture 22" descr="查看源图像"/>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5086" y="3084241"/>
            <a:ext cx="2554577" cy="18676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8" name="文本框 37"/>
          <p:cNvSpPr txBox="1"/>
          <p:nvPr/>
        </p:nvSpPr>
        <p:spPr>
          <a:xfrm>
            <a:off x="3566662" y="2013759"/>
            <a:ext cx="5290918" cy="688073"/>
          </a:xfrm>
          <a:prstGeom prst="rect">
            <a:avLst/>
          </a:prstGeom>
          <a:noFill/>
        </p:spPr>
        <p:txBody>
          <a:bodyPr wrap="square" rtlCol="0">
            <a:spAutoFit/>
          </a:bodyPr>
          <a:lstStyle/>
          <a:p>
            <a:pPr marL="0" marR="0" lvl="0" indent="0" defTabSz="914400" rtl="0" eaLnBrk="1" fontAlgn="auto" latinLnBrk="0" hangingPunct="1">
              <a:lnSpc>
                <a:spcPct val="125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mn-cs"/>
              </a:rPr>
              <a:t>来源于住宅、机关、学校、医院、商店、公共场所及工业企业卫生间等，即人们日常生活所排废水；</a:t>
            </a:r>
            <a:endParaRPr kumimoji="0" lang="zh-CN" altLang="en-US" sz="1600" b="0"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9" name="文本框 38"/>
          <p:cNvSpPr txBox="1"/>
          <p:nvPr/>
        </p:nvSpPr>
        <p:spPr>
          <a:xfrm>
            <a:off x="3566662" y="2797879"/>
            <a:ext cx="5290918" cy="688073"/>
          </a:xfrm>
          <a:prstGeom prst="rect">
            <a:avLst/>
          </a:prstGeom>
          <a:noFill/>
        </p:spPr>
        <p:txBody>
          <a:bodyPr wrap="square" rtlCol="0">
            <a:spAutoFit/>
          </a:bodyPr>
          <a:lstStyle/>
          <a:p>
            <a:pPr marL="0" marR="0" lvl="0" indent="0" defTabSz="914400" rtl="0" eaLnBrk="1" fontAlgn="auto" latinLnBrk="0" hangingPunct="1">
              <a:lnSpc>
                <a:spcPct val="125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mn-cs"/>
              </a:rPr>
              <a:t>含大量有机物、病原菌、病毒、寄生虫卵、无机盐等，含氮、含硫和含磷高，在厌氧细菌作用下，易产生恶臭；</a:t>
            </a:r>
            <a:endParaRPr kumimoji="0" lang="zh-CN" altLang="en-US" sz="1600" b="0"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0" name="流程图: 接点 39"/>
          <p:cNvSpPr/>
          <p:nvPr/>
        </p:nvSpPr>
        <p:spPr>
          <a:xfrm>
            <a:off x="3454584" y="2150997"/>
            <a:ext cx="112078" cy="115239"/>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41" name="流程图: 接点 40"/>
          <p:cNvSpPr/>
          <p:nvPr/>
        </p:nvSpPr>
        <p:spPr>
          <a:xfrm>
            <a:off x="3454584" y="2946061"/>
            <a:ext cx="112078" cy="115239"/>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42" name="文本框 41"/>
          <p:cNvSpPr txBox="1"/>
          <p:nvPr/>
        </p:nvSpPr>
        <p:spPr>
          <a:xfrm>
            <a:off x="3566662" y="3602146"/>
            <a:ext cx="5290918" cy="688073"/>
          </a:xfrm>
          <a:prstGeom prst="rect">
            <a:avLst/>
          </a:prstGeom>
          <a:noFill/>
        </p:spPr>
        <p:txBody>
          <a:bodyPr wrap="square" rtlCol="0">
            <a:spAutoFit/>
          </a:bodyPr>
          <a:lstStyle/>
          <a:p>
            <a:pPr marL="0" marR="0" lvl="0" indent="0" defTabSz="914400" rtl="0" eaLnBrk="1" fontAlgn="auto" latinLnBrk="0" hangingPunct="1">
              <a:lnSpc>
                <a:spcPct val="125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mn-cs"/>
              </a:rPr>
              <a:t>病原微生物致病、水体富营养化、酸碱污染改变水体</a:t>
            </a:r>
            <a:r>
              <a:rPr kumimoji="0" lang="en-US" altLang="zh-CN" sz="1600" b="0"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mn-cs"/>
              </a:rPr>
              <a:t>pH</a:t>
            </a:r>
            <a:r>
              <a:rPr kumimoji="0" lang="zh-CN" altLang="en-US" sz="1600" b="0"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mn-cs"/>
              </a:rPr>
              <a:t>、水体自净能力降低、土壤盐碱化、地下水硬化等。</a:t>
            </a:r>
            <a:endParaRPr kumimoji="0" lang="zh-CN" altLang="en-US" sz="1600" b="0"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3" name="流程图: 接点 42"/>
          <p:cNvSpPr/>
          <p:nvPr/>
        </p:nvSpPr>
        <p:spPr>
          <a:xfrm>
            <a:off x="3450175" y="3736717"/>
            <a:ext cx="112078" cy="115239"/>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11887197" y="6551341"/>
            <a:ext cx="304802" cy="306705"/>
          </a:xfrm>
          <a:prstGeom prst="rect">
            <a:avLst/>
          </a:prstGeom>
          <a:noFill/>
        </p:spPr>
        <p:txBody>
          <a:bodyPr wrap="square" rtlCol="0">
            <a:spAutoFit/>
          </a:bodyPr>
          <a:lstStyle/>
          <a:p>
            <a:r>
              <a:rPr lang="en-US" altLang="zh-CN" sz="1400" dirty="0">
                <a:solidFill>
                  <a:srgbClr val="60684C"/>
                </a:solidFill>
              </a:rPr>
              <a:t>1</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r="2172"/>
          <a:stretch>
            <a:fillRect/>
          </a:stretch>
        </p:blipFill>
        <p:spPr>
          <a:xfrm>
            <a:off x="6368055" y="1056572"/>
            <a:ext cx="5653803" cy="4771508"/>
          </a:xfrm>
          <a:prstGeom prst="rect">
            <a:avLst/>
          </a:prstGeom>
        </p:spPr>
      </p:pic>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1</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4" name="矩形 1773"/>
          <p:cNvSpPr/>
          <p:nvPr/>
        </p:nvSpPr>
        <p:spPr>
          <a:xfrm>
            <a:off x="478623" y="1121949"/>
            <a:ext cx="5779301" cy="3280244"/>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cxnSp>
        <p:nvCxnSpPr>
          <p:cNvPr id="1779" name="直接连接符 1778"/>
          <p:cNvCxnSpPr/>
          <p:nvPr/>
        </p:nvCxnSpPr>
        <p:spPr>
          <a:xfrm>
            <a:off x="10092347" y="5370446"/>
            <a:ext cx="957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选题背景</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8" name="文本框 37"/>
          <p:cNvSpPr txBox="1"/>
          <p:nvPr/>
        </p:nvSpPr>
        <p:spPr>
          <a:xfrm>
            <a:off x="685072" y="3248918"/>
            <a:ext cx="5581066" cy="993798"/>
          </a:xfrm>
          <a:prstGeom prst="rect">
            <a:avLst/>
          </a:prstGeom>
          <a:noFill/>
        </p:spPr>
        <p:txBody>
          <a:bodyPr wrap="square" rtlCol="0">
            <a:spAutoFit/>
          </a:bodyPr>
          <a:lstStyle/>
          <a:p>
            <a:pPr lvl="0" algn="just">
              <a:lnSpc>
                <a:spcPct val="125000"/>
              </a:lnSpc>
              <a:defRPr/>
            </a:pPr>
            <a:r>
              <a:rPr kumimoji="0" lang="zh-CN" altLang="en-US"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我国城市污水处理厂建造数不断增多，污水处理能力持续提升，日处理量可达</a:t>
            </a:r>
            <a:r>
              <a:rPr kumimoji="0" lang="en-US" altLang="zh-CN"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19267</a:t>
            </a:r>
            <a:r>
              <a:rPr kumimoji="0" lang="zh-CN" altLang="en-US"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万</a:t>
            </a:r>
            <a:r>
              <a:rPr kumimoji="0" lang="en-US" altLang="zh-CN"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a:t>
            </a:r>
            <a:r>
              <a:rPr kumimoji="0" lang="en-US" altLang="zh-CN" sz="1600" b="0" i="0" u="none" strike="noStrike" kern="1200" cap="none" spc="0" normalizeH="0" baseline="3000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，污水处理建设市场已进入高速发展阶段。</a:t>
            </a:r>
            <a:endParaRPr kumimoji="0" lang="zh-CN" altLang="en-US" sz="2000" b="0" i="0" u="none" strike="noStrike" kern="1200" cap="none" spc="0" normalizeH="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6376269" y="1066317"/>
            <a:ext cx="5653803" cy="2110681"/>
          </a:xfrm>
          <a:prstGeom prst="rect">
            <a:avLst/>
          </a:prstGeom>
          <a:ln>
            <a:noFill/>
          </a:ln>
          <a:effectLst>
            <a:outerShdw blurRad="190500" algn="tl" rotWithShape="0">
              <a:srgbClr val="000000">
                <a:alpha val="70000"/>
              </a:srgbClr>
            </a:outerShdw>
          </a:effectLst>
        </p:spPr>
      </p:pic>
      <p:pic>
        <p:nvPicPr>
          <p:cNvPr id="12" name="图片 11"/>
          <p:cNvPicPr>
            <a:picLocks noChangeAspect="1"/>
          </p:cNvPicPr>
          <p:nvPr/>
        </p:nvPicPr>
        <p:blipFill rotWithShape="1">
          <a:blip r:embed="rId4"/>
          <a:srcRect l="12234" r="8340"/>
          <a:stretch>
            <a:fillRect/>
          </a:stretch>
        </p:blipFill>
        <p:spPr>
          <a:xfrm>
            <a:off x="351747" y="4618721"/>
            <a:ext cx="4963116" cy="1986420"/>
          </a:xfrm>
          <a:prstGeom prst="rect">
            <a:avLst/>
          </a:prstGeom>
          <a:ln>
            <a:noFill/>
          </a:ln>
          <a:effectLst>
            <a:softEdge rad="112500"/>
          </a:effectLst>
        </p:spPr>
      </p:pic>
      <p:sp>
        <p:nvSpPr>
          <p:cNvPr id="29" name="文本框 28"/>
          <p:cNvSpPr txBox="1"/>
          <p:nvPr/>
        </p:nvSpPr>
        <p:spPr>
          <a:xfrm>
            <a:off x="685073" y="2214881"/>
            <a:ext cx="5581066" cy="993798"/>
          </a:xfrm>
          <a:prstGeom prst="rect">
            <a:avLst/>
          </a:prstGeom>
          <a:noFill/>
        </p:spPr>
        <p:txBody>
          <a:bodyPr wrap="square" rtlCol="0">
            <a:spAutoFit/>
          </a:bodyPr>
          <a:lstStyle/>
          <a:p>
            <a:pPr lvl="0" algn="just">
              <a:lnSpc>
                <a:spcPct val="125000"/>
              </a:lnSpc>
              <a:defRPr/>
            </a:pPr>
            <a:r>
              <a:rPr lang="zh-CN" altLang="en-US" sz="1600" dirty="0">
                <a:solidFill>
                  <a:srgbClr val="364436"/>
                </a:solidFill>
                <a:latin typeface="华文楷体" panose="02010600040101010101" pitchFamily="2" charset="-122"/>
                <a:ea typeface="华文楷体" panose="02010600040101010101" pitchFamily="2" charset="-122"/>
              </a:rPr>
              <a:t>生活水平提高，生活用水量逐年增加，生活污水已成为污水主要来源，占比污水总量近</a:t>
            </a:r>
            <a:r>
              <a:rPr lang="en-US" altLang="zh-CN"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75%</a:t>
            </a:r>
            <a:r>
              <a:rPr lang="zh-CN" altLang="en-US" sz="1600" dirty="0">
                <a:solidFill>
                  <a:srgbClr val="364436"/>
                </a:solidFill>
                <a:latin typeface="华文楷体" panose="02010600040101010101" pitchFamily="2" charset="-122"/>
                <a:ea typeface="华文楷体" panose="02010600040101010101" pitchFamily="2" charset="-122"/>
              </a:rPr>
              <a:t>；生活污水处理已成为中国乃至全世界面临的重大环境问题之一；</a:t>
            </a:r>
            <a:endParaRPr kumimoji="0" lang="zh-CN" altLang="en-US" sz="2000" b="0" i="0" u="none" strike="noStrike" kern="1200" cap="none" spc="0" normalizeH="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4" name="流程图: 接点 33"/>
          <p:cNvSpPr/>
          <p:nvPr/>
        </p:nvSpPr>
        <p:spPr>
          <a:xfrm>
            <a:off x="555291" y="1302450"/>
            <a:ext cx="112078" cy="115239"/>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35" name="流程图: 接点 34"/>
          <p:cNvSpPr/>
          <p:nvPr/>
        </p:nvSpPr>
        <p:spPr>
          <a:xfrm>
            <a:off x="555291" y="2355143"/>
            <a:ext cx="112078" cy="115239"/>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36" name="文本框 35"/>
          <p:cNvSpPr txBox="1"/>
          <p:nvPr/>
        </p:nvSpPr>
        <p:spPr>
          <a:xfrm>
            <a:off x="685072" y="1180844"/>
            <a:ext cx="5460775" cy="993798"/>
          </a:xfrm>
          <a:prstGeom prst="rect">
            <a:avLst/>
          </a:prstGeom>
          <a:noFill/>
        </p:spPr>
        <p:txBody>
          <a:bodyPr wrap="square" rtlCol="0">
            <a:spAutoFit/>
          </a:bodyPr>
          <a:lstStyle/>
          <a:p>
            <a:pPr lvl="0" algn="just">
              <a:lnSpc>
                <a:spcPct val="125000"/>
              </a:lnSpc>
              <a:defRPr/>
            </a:pP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我国是世界用水量最多的国家，但水资源总量不足、缺口较大，人均水资源占有量（</a:t>
            </a:r>
            <a:r>
              <a:rPr lang="en-US" altLang="zh-CN"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2300m</a:t>
            </a:r>
            <a:r>
              <a:rPr lang="en-US" altLang="zh-CN" sz="1600" baseline="300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）仅为世界平均水平</a:t>
            </a:r>
            <a:r>
              <a:rPr lang="en-US" altLang="zh-CN"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1/4</a:t>
            </a: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，属于贫水国家；</a:t>
            </a:r>
            <a:endParaRPr kumimoji="0" lang="zh-CN" altLang="en-US" sz="2000" b="0" i="0" u="none" strike="noStrike" kern="1200" cap="none" spc="0" normalizeH="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7" name="流程图: 接点 36"/>
          <p:cNvSpPr/>
          <p:nvPr/>
        </p:nvSpPr>
        <p:spPr>
          <a:xfrm>
            <a:off x="555291" y="3404922"/>
            <a:ext cx="112078" cy="115239"/>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楷体" panose="02010600040101010101" pitchFamily="2" charset="-122"/>
              <a:ea typeface="华文楷体" panose="02010600040101010101" pitchFamily="2" charset="-122"/>
            </a:endParaRPr>
          </a:p>
        </p:txBody>
      </p:sp>
      <p:pic>
        <p:nvPicPr>
          <p:cNvPr id="16" name="图片 15"/>
          <p:cNvPicPr>
            <a:picLocks noChangeAspect="1"/>
          </p:cNvPicPr>
          <p:nvPr/>
        </p:nvPicPr>
        <p:blipFill>
          <a:blip r:embed="rId5"/>
          <a:stretch>
            <a:fillRect/>
          </a:stretch>
        </p:blipFill>
        <p:spPr>
          <a:xfrm>
            <a:off x="5542759" y="4488067"/>
            <a:ext cx="2922337" cy="2378178"/>
          </a:xfrm>
          <a:prstGeom prst="rect">
            <a:avLst/>
          </a:prstGeom>
        </p:spPr>
      </p:pic>
      <p:pic>
        <p:nvPicPr>
          <p:cNvPr id="10" name="图片 9"/>
          <p:cNvPicPr>
            <a:picLocks noChangeAspect="1"/>
          </p:cNvPicPr>
          <p:nvPr/>
        </p:nvPicPr>
        <p:blipFill rotWithShape="1">
          <a:blip r:embed="rId6"/>
          <a:srcRect l="600"/>
          <a:stretch>
            <a:fillRect/>
          </a:stretch>
        </p:blipFill>
        <p:spPr>
          <a:xfrm>
            <a:off x="6368055" y="3208679"/>
            <a:ext cx="5677558" cy="2583003"/>
          </a:xfrm>
          <a:prstGeom prst="rect">
            <a:avLst/>
          </a:prstGeom>
          <a:ln>
            <a:noFill/>
          </a:ln>
          <a:effectLst>
            <a:outerShdw blurRad="190500" algn="tl" rotWithShape="0">
              <a:srgbClr val="000000">
                <a:alpha val="70000"/>
              </a:srgbClr>
            </a:outerShdw>
          </a:effectLst>
        </p:spPr>
      </p:pic>
      <p:sp>
        <p:nvSpPr>
          <p:cNvPr id="3" name="文本框 2"/>
          <p:cNvSpPr txBox="1"/>
          <p:nvPr/>
        </p:nvSpPr>
        <p:spPr>
          <a:xfrm>
            <a:off x="11887197" y="6551341"/>
            <a:ext cx="304802" cy="306705"/>
          </a:xfrm>
          <a:prstGeom prst="rect">
            <a:avLst/>
          </a:prstGeom>
          <a:noFill/>
        </p:spPr>
        <p:txBody>
          <a:bodyPr wrap="square" rtlCol="0">
            <a:spAutoFit/>
          </a:bodyPr>
          <a:lstStyle/>
          <a:p>
            <a:r>
              <a:rPr lang="en-US" altLang="zh-CN" sz="1400" dirty="0">
                <a:solidFill>
                  <a:srgbClr val="60684C"/>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2</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4" name="矩形 1773"/>
          <p:cNvSpPr/>
          <p:nvPr/>
        </p:nvSpPr>
        <p:spPr>
          <a:xfrm>
            <a:off x="478623" y="1121949"/>
            <a:ext cx="5779301" cy="1916526"/>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cxnSp>
        <p:nvCxnSpPr>
          <p:cNvPr id="1779" name="直接连接符 1778"/>
          <p:cNvCxnSpPr/>
          <p:nvPr/>
        </p:nvCxnSpPr>
        <p:spPr>
          <a:xfrm>
            <a:off x="10092347" y="5370446"/>
            <a:ext cx="957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设计要求</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9" name="文本框 28"/>
          <p:cNvSpPr txBox="1"/>
          <p:nvPr/>
        </p:nvSpPr>
        <p:spPr>
          <a:xfrm>
            <a:off x="685073" y="2214881"/>
            <a:ext cx="5581066" cy="686022"/>
          </a:xfrm>
          <a:prstGeom prst="rect">
            <a:avLst/>
          </a:prstGeom>
          <a:noFill/>
        </p:spPr>
        <p:txBody>
          <a:bodyPr wrap="square" rtlCol="0">
            <a:spAutoFit/>
          </a:bodyPr>
          <a:lstStyle/>
          <a:p>
            <a:pPr lvl="0" algn="just">
              <a:lnSpc>
                <a:spcPct val="125000"/>
              </a:lnSpc>
              <a:defRPr/>
            </a:pP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通过本设计工程的处理，使出水水质达到</a:t>
            </a:r>
            <a:r>
              <a:rPr lang="en-US" altLang="zh-CN"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城镇污水处理厂污染物排放标准</a:t>
            </a:r>
            <a:r>
              <a:rPr lang="en-US" altLang="zh-CN"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GB18918-2002</a:t>
            </a: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）中一级</a:t>
            </a:r>
            <a:r>
              <a:rPr lang="en-US" altLang="zh-CN"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标准的要求；</a:t>
            </a:r>
            <a:endParaRPr kumimoji="0" lang="zh-CN" altLang="en-US" sz="20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4" name="流程图: 接点 33"/>
          <p:cNvSpPr/>
          <p:nvPr/>
        </p:nvSpPr>
        <p:spPr>
          <a:xfrm>
            <a:off x="555291" y="1381265"/>
            <a:ext cx="112078" cy="115239"/>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35" name="流程图: 接点 34"/>
          <p:cNvSpPr/>
          <p:nvPr/>
        </p:nvSpPr>
        <p:spPr>
          <a:xfrm>
            <a:off x="555291" y="2355143"/>
            <a:ext cx="112078" cy="115239"/>
          </a:xfrm>
          <a:prstGeom prst="flowChartConnector">
            <a:avLst/>
          </a:prstGeom>
          <a:solidFill>
            <a:srgbClr val="364436"/>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36" name="文本框 35"/>
          <p:cNvSpPr txBox="1"/>
          <p:nvPr/>
        </p:nvSpPr>
        <p:spPr>
          <a:xfrm>
            <a:off x="685073" y="1238429"/>
            <a:ext cx="5460775" cy="686022"/>
          </a:xfrm>
          <a:prstGeom prst="rect">
            <a:avLst/>
          </a:prstGeom>
          <a:noFill/>
        </p:spPr>
        <p:txBody>
          <a:bodyPr wrap="square" rtlCol="0">
            <a:spAutoFit/>
          </a:bodyPr>
          <a:lstStyle/>
          <a:p>
            <a:pPr lvl="0" algn="just">
              <a:lnSpc>
                <a:spcPct val="125000"/>
              </a:lnSpc>
              <a:defRPr/>
            </a:pP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以浙江某城镇为例，针对其产生的生活污水的特点，进行</a:t>
            </a:r>
            <a:r>
              <a:rPr lang="en-US" altLang="zh-CN"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15000 m</a:t>
            </a:r>
            <a:r>
              <a:rPr lang="en-US" altLang="zh-CN" sz="1600" baseline="300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3</a:t>
            </a:r>
            <a:r>
              <a:rPr lang="en-US" altLang="zh-CN"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污水处理工程工艺设计；</a:t>
            </a:r>
            <a:endParaRPr kumimoji="0" lang="zh-CN" altLang="en-US" sz="20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9" name="图片 8"/>
          <p:cNvPicPr>
            <a:picLocks noChangeAspect="1"/>
          </p:cNvPicPr>
          <p:nvPr/>
        </p:nvPicPr>
        <p:blipFill rotWithShape="1">
          <a:blip r:embed="rId2"/>
          <a:srcRect t="2308"/>
          <a:stretch>
            <a:fillRect/>
          </a:stretch>
        </p:blipFill>
        <p:spPr>
          <a:xfrm>
            <a:off x="6513141" y="3170366"/>
            <a:ext cx="5207000" cy="3327975"/>
          </a:xfrm>
          <a:prstGeom prst="rect">
            <a:avLst/>
          </a:prstGeom>
          <a:ln>
            <a:noFill/>
          </a:ln>
          <a:effectLst>
            <a:softEdge rad="112500"/>
          </a:effectLst>
        </p:spPr>
      </p:pic>
      <p:pic>
        <p:nvPicPr>
          <p:cNvPr id="13" name="图片 12"/>
          <p:cNvPicPr>
            <a:picLocks noChangeAspect="1"/>
          </p:cNvPicPr>
          <p:nvPr/>
        </p:nvPicPr>
        <p:blipFill rotWithShape="1">
          <a:blip r:embed="rId3"/>
          <a:srcRect l="5909" r="4707"/>
          <a:stretch>
            <a:fillRect/>
          </a:stretch>
        </p:blipFill>
        <p:spPr>
          <a:xfrm>
            <a:off x="485387" y="3521480"/>
            <a:ext cx="5787516" cy="1377404"/>
          </a:xfrm>
          <a:prstGeom prst="rect">
            <a:avLst/>
          </a:prstGeom>
        </p:spPr>
      </p:pic>
      <p:pic>
        <p:nvPicPr>
          <p:cNvPr id="17" name="图片 16"/>
          <p:cNvPicPr>
            <a:picLocks noChangeAspect="1"/>
          </p:cNvPicPr>
          <p:nvPr/>
        </p:nvPicPr>
        <p:blipFill rotWithShape="1">
          <a:blip r:embed="rId4"/>
          <a:srcRect l="4367" r="4785"/>
          <a:stretch>
            <a:fillRect/>
          </a:stretch>
        </p:blipFill>
        <p:spPr>
          <a:xfrm>
            <a:off x="478623" y="4898884"/>
            <a:ext cx="5794280" cy="1219306"/>
          </a:xfrm>
          <a:prstGeom prst="rect">
            <a:avLst/>
          </a:prstGeom>
        </p:spPr>
      </p:pic>
      <p:pic>
        <p:nvPicPr>
          <p:cNvPr id="21" name="图片 20"/>
          <p:cNvPicPr>
            <a:picLocks noChangeAspect="1"/>
          </p:cNvPicPr>
          <p:nvPr/>
        </p:nvPicPr>
        <p:blipFill>
          <a:blip r:embed="rId5"/>
          <a:stretch>
            <a:fillRect/>
          </a:stretch>
        </p:blipFill>
        <p:spPr>
          <a:xfrm>
            <a:off x="6513141" y="1149951"/>
            <a:ext cx="5326817" cy="1916527"/>
          </a:xfrm>
          <a:prstGeom prst="rect">
            <a:avLst/>
          </a:prstGeom>
          <a:ln>
            <a:noFill/>
          </a:ln>
          <a:effectLst>
            <a:softEdge rad="112500"/>
          </a:effectLst>
        </p:spPr>
      </p:pic>
      <p:sp>
        <p:nvSpPr>
          <p:cNvPr id="22" name="矩形 21"/>
          <p:cNvSpPr/>
          <p:nvPr/>
        </p:nvSpPr>
        <p:spPr>
          <a:xfrm>
            <a:off x="9686924" y="3714749"/>
            <a:ext cx="619125" cy="2368271"/>
          </a:xfrm>
          <a:prstGeom prst="rect">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6675120" y="1927826"/>
            <a:ext cx="221742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1887197" y="6551341"/>
            <a:ext cx="304802" cy="306705"/>
          </a:xfrm>
          <a:prstGeom prst="rect">
            <a:avLst/>
          </a:prstGeom>
          <a:noFill/>
        </p:spPr>
        <p:txBody>
          <a:bodyPr wrap="square" rtlCol="0">
            <a:spAutoFit/>
          </a:bodyPr>
          <a:lstStyle/>
          <a:p>
            <a:r>
              <a:rPr lang="en-US" altLang="zh-CN" sz="1400" dirty="0">
                <a:solidFill>
                  <a:srgbClr val="60684C"/>
                </a:solidFill>
              </a:rPr>
              <a:t>3</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3</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4" name="矩形 1773"/>
          <p:cNvSpPr/>
          <p:nvPr/>
        </p:nvSpPr>
        <p:spPr>
          <a:xfrm>
            <a:off x="265722" y="1121949"/>
            <a:ext cx="11574236" cy="484285"/>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cxnSp>
        <p:nvCxnSpPr>
          <p:cNvPr id="1779" name="直接连接符 1778"/>
          <p:cNvCxnSpPr/>
          <p:nvPr/>
        </p:nvCxnSpPr>
        <p:spPr>
          <a:xfrm>
            <a:off x="9560522" y="5413560"/>
            <a:ext cx="1120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工艺综述</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6" name="文本框 35"/>
          <p:cNvSpPr txBox="1"/>
          <p:nvPr/>
        </p:nvSpPr>
        <p:spPr>
          <a:xfrm>
            <a:off x="265721" y="1159426"/>
            <a:ext cx="11454106" cy="378245"/>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常见污水处理方法分为物理法、化学法、物理化学法以及生物法四大类；当前，国内外处理城镇生活污水的通用技术为</a:t>
            </a:r>
            <a:r>
              <a:rPr kumimoji="0" lang="zh-CN" altLang="en-US" sz="1600" b="1"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生物法</a:t>
            </a:r>
            <a:r>
              <a:rPr kumimoji="0" lang="zh-CN" altLang="en-US"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zh-CN" altLang="en-US" sz="20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19" name="组合 18"/>
          <p:cNvGrpSpPr/>
          <p:nvPr/>
        </p:nvGrpSpPr>
        <p:grpSpPr>
          <a:xfrm>
            <a:off x="329975" y="2144056"/>
            <a:ext cx="11513465" cy="4354285"/>
            <a:chOff x="1882924" y="2059830"/>
            <a:chExt cx="8483264" cy="3265452"/>
          </a:xfrm>
        </p:grpSpPr>
        <p:sp>
          <p:nvSpPr>
            <p:cNvPr id="27" name="矩形 26"/>
            <p:cNvSpPr/>
            <p:nvPr/>
          </p:nvSpPr>
          <p:spPr>
            <a:xfrm>
              <a:off x="1882924" y="3692556"/>
              <a:ext cx="2137031" cy="1632726"/>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8" name="矩形 27"/>
            <p:cNvSpPr/>
            <p:nvPr/>
          </p:nvSpPr>
          <p:spPr>
            <a:xfrm>
              <a:off x="4001215" y="2059830"/>
              <a:ext cx="2127758" cy="1632726"/>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矩形 29"/>
            <p:cNvSpPr/>
            <p:nvPr/>
          </p:nvSpPr>
          <p:spPr>
            <a:xfrm>
              <a:off x="6114459" y="3692556"/>
              <a:ext cx="2127758" cy="1632726"/>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1" name="矩形 30"/>
            <p:cNvSpPr/>
            <p:nvPr/>
          </p:nvSpPr>
          <p:spPr>
            <a:xfrm>
              <a:off x="8238430" y="2059830"/>
              <a:ext cx="2127758" cy="1632726"/>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3" name="TextBox 18"/>
            <p:cNvSpPr txBox="1"/>
            <p:nvPr/>
          </p:nvSpPr>
          <p:spPr>
            <a:xfrm>
              <a:off x="1885355" y="3866501"/>
              <a:ext cx="2134609" cy="1280057"/>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传统活性污泥法</a:t>
              </a:r>
              <a:endPar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just"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初淀后生活污水与二沉池回流污泥混合进入曝气池，有机污染物被微生物分解，混合液流出曝气池进入二沉池，固体物质沉淀后其中</a:t>
              </a:r>
              <a:r>
                <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25~50%</a:t>
              </a: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回流至曝气池中。</a:t>
              </a:r>
            </a:p>
          </p:txBody>
        </p:sp>
        <p:sp>
          <p:nvSpPr>
            <p:cNvPr id="38" name="TextBox 18"/>
            <p:cNvSpPr txBox="1"/>
            <p:nvPr/>
          </p:nvSpPr>
          <p:spPr>
            <a:xfrm>
              <a:off x="6114458" y="3774591"/>
              <a:ext cx="2109457" cy="1464082"/>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氧化沟工艺</a:t>
              </a:r>
              <a:endPar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just"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经</a:t>
              </a:r>
              <a:r>
                <a:rPr kumimoji="0" lang="zh-CN" altLang="en-US" sz="1400" b="0" i="0" u="none" strike="noStrike" kern="1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格栅，送入提升泵房，沉砂池去除无机颗粒物，进入氧化沟与活性污泥充分混合，曝气推动，微生物与有机物反应，净化后水依次经二沉池、消毒池，最终达标排放。</a:t>
              </a:r>
            </a:p>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grpSp>
      <p:pic>
        <p:nvPicPr>
          <p:cNvPr id="5122" name="Picture 2" descr="查看源图像"/>
          <p:cNvPicPr>
            <a:picLocks noChangeAspect="1" noChangeArrowheads="1"/>
          </p:cNvPicPr>
          <p:nvPr/>
        </p:nvPicPr>
        <p:blipFill rotWithShape="1">
          <a:blip r:embed="rId2">
            <a:extLst>
              <a:ext uri="{28A0092B-C50C-407E-A947-70E740481C1C}">
                <a14:useLocalDpi xmlns:a14="http://schemas.microsoft.com/office/drawing/2010/main" val="0"/>
              </a:ext>
            </a:extLst>
          </a:blip>
          <a:srcRect l="1194" t="4061" r="40536" b="50000"/>
          <a:stretch>
            <a:fillRect/>
          </a:stretch>
        </p:blipFill>
        <p:spPr bwMode="auto">
          <a:xfrm>
            <a:off x="328728" y="2153253"/>
            <a:ext cx="2887320" cy="2167948"/>
          </a:xfrm>
          <a:prstGeom prst="rect">
            <a:avLst/>
          </a:prstGeom>
          <a:noFill/>
          <a:ln>
            <a:solidFill>
              <a:srgbClr val="364436"/>
            </a:solidFill>
          </a:ln>
          <a:extLst>
            <a:ext uri="{909E8E84-426E-40DD-AFC4-6F175D3DCCD1}">
              <a14:hiddenFill xmlns:a14="http://schemas.microsoft.com/office/drawing/2010/main">
                <a:solidFill>
                  <a:srgbClr val="FFFFFF"/>
                </a:solidFill>
              </a14:hiddenFill>
            </a:ext>
          </a:extLst>
        </p:spPr>
      </p:pic>
      <p:pic>
        <p:nvPicPr>
          <p:cNvPr id="5124" name="Picture 4" descr="查看源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714" y="2153253"/>
            <a:ext cx="2893292" cy="2167946"/>
          </a:xfrm>
          <a:prstGeom prst="rect">
            <a:avLst/>
          </a:prstGeom>
          <a:noFill/>
          <a:ln>
            <a:solidFill>
              <a:srgbClr val="364436"/>
            </a:solidFill>
          </a:ln>
          <a:extLst>
            <a:ext uri="{909E8E84-426E-40DD-AFC4-6F175D3DCCD1}">
              <a14:hiddenFill xmlns:a14="http://schemas.microsoft.com/office/drawing/2010/main">
                <a:solidFill>
                  <a:srgbClr val="FFFFFF"/>
                </a:solidFill>
              </a14:hiddenFill>
            </a:ext>
          </a:extLst>
        </p:spPr>
      </p:pic>
      <p:pic>
        <p:nvPicPr>
          <p:cNvPr id="5126" name="Picture 6" descr="查看源图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349" y="4330397"/>
            <a:ext cx="2850365" cy="2158748"/>
          </a:xfrm>
          <a:prstGeom prst="rect">
            <a:avLst/>
          </a:prstGeom>
          <a:noFill/>
          <a:ln>
            <a:solidFill>
              <a:srgbClr val="364436"/>
            </a:solidFill>
          </a:ln>
          <a:extLst>
            <a:ext uri="{909E8E84-426E-40DD-AFC4-6F175D3DCCD1}">
              <a14:hiddenFill xmlns:a14="http://schemas.microsoft.com/office/drawing/2010/main">
                <a:solidFill>
                  <a:srgbClr val="FFFFFF"/>
                </a:solidFill>
              </a14:hiddenFill>
            </a:ext>
          </a:extLst>
        </p:spPr>
      </p:pic>
      <p:sp>
        <p:nvSpPr>
          <p:cNvPr id="40" name="TextBox 18"/>
          <p:cNvSpPr txBox="1"/>
          <p:nvPr/>
        </p:nvSpPr>
        <p:spPr>
          <a:xfrm>
            <a:off x="3198162" y="2253454"/>
            <a:ext cx="2877582" cy="170688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吸附生物降解工艺</a:t>
            </a:r>
            <a:endPar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just"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分预处理、</a:t>
            </a:r>
            <a:r>
              <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段、</a:t>
            </a:r>
            <a:r>
              <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段等三段。预处理段设格栅、沉砂池等简易处理设备，不设初次沉淀池。</a:t>
            </a:r>
            <a:r>
              <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段由吸附池和中间沉淀池组成，</a:t>
            </a:r>
            <a:r>
              <a:rPr kumimoji="0" lang="en-US" altLang="zh-CN"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段则由曝气生物反应池及二次沉淀池组成</a:t>
            </a:r>
            <a:r>
              <a:rPr lang="zh-CN" altLang="en-US" sz="1400" dirty="0">
                <a:solidFill>
                  <a:prstClr val="white"/>
                </a:solidFill>
                <a:latin typeface="Times New Roman" panose="02020603050405020304" pitchFamily="18" charset="0"/>
                <a:ea typeface="华文楷体" panose="02010600040101010101" pitchFamily="2" charset="-122"/>
                <a:cs typeface="Times New Roman" panose="02020603050405020304" pitchFamily="18" charset="0"/>
              </a:rPr>
              <a:t>。</a:t>
            </a:r>
            <a:endPar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1" name="TextBox 18"/>
          <p:cNvSpPr txBox="1"/>
          <p:nvPr/>
        </p:nvSpPr>
        <p:spPr>
          <a:xfrm>
            <a:off x="8966532" y="2253454"/>
            <a:ext cx="2893292" cy="186974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厌氧</a:t>
            </a:r>
            <a:r>
              <a:rPr kumimoji="0" lang="en-US" altLang="zh-CN" sz="1400" b="0" i="0" u="none" strike="noStrike" kern="1200" cap="none" spc="0" normalizeH="0" baseline="0" noProof="0" dirty="0">
                <a:ln>
                  <a:noFill/>
                </a:ln>
                <a:solidFill>
                  <a:schemeClr val="bg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400" b="0" i="0" u="none" strike="noStrike" kern="1200" cap="none" spc="0" normalizeH="0" baseline="0" noProof="0" dirty="0">
                <a:ln>
                  <a:noFill/>
                </a:ln>
                <a:solidFill>
                  <a:schemeClr val="bg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缺氧</a:t>
            </a:r>
            <a:r>
              <a:rPr kumimoji="0" lang="en-US" altLang="zh-CN" sz="1400" b="0" i="0" u="none" strike="noStrike" kern="1200" cap="none" spc="0" normalizeH="0" baseline="0" noProof="0" dirty="0">
                <a:ln>
                  <a:noFill/>
                </a:ln>
                <a:solidFill>
                  <a:schemeClr val="bg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400" b="0" i="0" u="none" strike="noStrike" kern="1200" cap="none" spc="0" normalizeH="0" baseline="0" noProof="0" dirty="0">
                <a:ln>
                  <a:noFill/>
                </a:ln>
                <a:solidFill>
                  <a:schemeClr val="bg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好氧法</a:t>
            </a:r>
            <a:endParaRPr kumimoji="0" lang="en-US" altLang="zh-CN" sz="1400" b="0" i="0" u="none" strike="noStrike" kern="1200" cap="none" spc="0" normalizeH="0" baseline="0" noProof="0" dirty="0">
              <a:ln>
                <a:noFill/>
              </a:ln>
              <a:solidFill>
                <a:schemeClr val="bg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algn="l"/>
            <a:r>
              <a:rPr lang="zh-CN" altLang="en-US" sz="1400" b="0" i="0" dirty="0">
                <a:solidFill>
                  <a:schemeClr val="bg1"/>
                </a:solidFill>
                <a:effectLst/>
                <a:latin typeface="Times New Roman" panose="02020603050405020304" pitchFamily="18" charset="0"/>
                <a:ea typeface="华文楷体" panose="02010600040101010101" pitchFamily="2" charset="-122"/>
                <a:cs typeface="Times New Roman" panose="02020603050405020304" pitchFamily="18" charset="0"/>
              </a:rPr>
              <a:t>污水与回流污泥进入厌氧池完全混合，厌氧分解、释磷；再流入缺氧池，</a:t>
            </a:r>
            <a:r>
              <a:rPr lang="zh-CN" altLang="en-US" sz="1400" b="0" i="0" strike="noStrike" dirty="0">
                <a:solidFill>
                  <a:schemeClr val="bg1"/>
                </a:solidFill>
                <a:effectLst/>
                <a:latin typeface="Times New Roman" panose="02020603050405020304" pitchFamily="18" charset="0"/>
                <a:ea typeface="华文楷体" panose="02010600040101010101" pitchFamily="2" charset="-122"/>
                <a:cs typeface="Times New Roman" panose="02020603050405020304" pitchFamily="18" charset="0"/>
              </a:rPr>
              <a:t>反硝化；之后</a:t>
            </a:r>
            <a:r>
              <a:rPr lang="zh-CN" altLang="en-US" sz="1400" b="0" i="0" dirty="0">
                <a:solidFill>
                  <a:schemeClr val="bg1"/>
                </a:solidFill>
                <a:effectLst/>
                <a:latin typeface="Times New Roman" panose="02020603050405020304" pitchFamily="18" charset="0"/>
                <a:ea typeface="华文楷体" panose="02010600040101010101" pitchFamily="2" charset="-122"/>
                <a:cs typeface="Times New Roman" panose="02020603050405020304" pitchFamily="18" charset="0"/>
              </a:rPr>
              <a:t>流入好氧池，硝化、有机物氧化分解、吸磷，磷富集在微生物内，经沉淀分离后以富磷污泥的形式从系统中排出；</a:t>
            </a:r>
            <a:r>
              <a:rPr kumimoji="0" lang="zh-CN" altLang="en-US" sz="1400" b="0" i="0" u="none" strike="noStrike" kern="100" cap="none" spc="0" normalizeH="0" baseline="0" noProof="0" dirty="0">
                <a:ln>
                  <a:noFill/>
                </a:ln>
                <a:solidFill>
                  <a:prstClr val="white"/>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最后经二沉池、消毒池，达标排放</a:t>
            </a:r>
            <a:r>
              <a:rPr kumimoji="0" lang="zh-CN" altLang="en-US" sz="1400" b="0" i="0" u="none" strike="noStrike" kern="1200" cap="none" spc="0" normalizeH="0" baseline="0" noProof="0" dirty="0">
                <a:ln>
                  <a:noFill/>
                </a:ln>
                <a:solidFill>
                  <a:schemeClr val="bg1"/>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5128" name="Picture 8" descr="查看源图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8739" y="4330397"/>
            <a:ext cx="2868215" cy="2158748"/>
          </a:xfrm>
          <a:prstGeom prst="rect">
            <a:avLst/>
          </a:prstGeom>
          <a:noFill/>
          <a:ln>
            <a:solidFill>
              <a:srgbClr val="364436"/>
            </a:solidFill>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1887197" y="6551341"/>
            <a:ext cx="304802" cy="306705"/>
          </a:xfrm>
          <a:prstGeom prst="rect">
            <a:avLst/>
          </a:prstGeom>
          <a:noFill/>
        </p:spPr>
        <p:txBody>
          <a:bodyPr wrap="square" rtlCol="0">
            <a:spAutoFit/>
          </a:bodyPr>
          <a:lstStyle/>
          <a:p>
            <a:r>
              <a:rPr lang="en-US" altLang="zh-CN" sz="1400" dirty="0">
                <a:solidFill>
                  <a:srgbClr val="60684C"/>
                </a:solidFill>
              </a:rPr>
              <a:t>4</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prstClr val="white"/>
                </a:solidFill>
                <a:latin typeface="华文楷体" panose="02010600040101010101" pitchFamily="2" charset="-122"/>
                <a:ea typeface="华文楷体" panose="02010600040101010101" pitchFamily="2" charset="-122"/>
              </a:rPr>
              <a:t>3</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4" name="矩形 1773"/>
          <p:cNvSpPr/>
          <p:nvPr/>
        </p:nvSpPr>
        <p:spPr>
          <a:xfrm>
            <a:off x="2292350" y="1198245"/>
            <a:ext cx="7793990" cy="484505"/>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cxnSp>
        <p:nvCxnSpPr>
          <p:cNvPr id="1779" name="直接连接符 1778"/>
          <p:cNvCxnSpPr/>
          <p:nvPr/>
        </p:nvCxnSpPr>
        <p:spPr>
          <a:xfrm>
            <a:off x="9560522" y="5413560"/>
            <a:ext cx="1120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工艺综述</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6" name="文本框 35"/>
          <p:cNvSpPr txBox="1"/>
          <p:nvPr/>
        </p:nvSpPr>
        <p:spPr>
          <a:xfrm>
            <a:off x="2292350" y="1235710"/>
            <a:ext cx="7900670" cy="398780"/>
          </a:xfrm>
          <a:prstGeom prst="rect">
            <a:avLst/>
          </a:prstGeom>
          <a:noFill/>
        </p:spPr>
        <p:txBody>
          <a:bodyPr wrap="square" rtlCol="0">
            <a:spAutoFit/>
          </a:bodyPr>
          <a:lstStyle/>
          <a:p>
            <a:pPr lvl="0" algn="just">
              <a:lnSpc>
                <a:spcPct val="125000"/>
              </a:lnSpc>
              <a:defRPr/>
            </a:pPr>
            <a:r>
              <a:rPr lang="zh-CN" altLang="en-US" sz="16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污水处理一般可分为悬浮生长工艺（如活性污泥法）和附着生长工艺（如生物膜法）。</a:t>
            </a:r>
            <a:endParaRPr kumimoji="0" lang="zh-CN" altLang="en-US" sz="20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19" name="组合 18"/>
          <p:cNvGrpSpPr/>
          <p:nvPr/>
        </p:nvGrpSpPr>
        <p:grpSpPr>
          <a:xfrm>
            <a:off x="329975" y="2144056"/>
            <a:ext cx="11513465" cy="4354285"/>
            <a:chOff x="1882924" y="2059830"/>
            <a:chExt cx="8483264" cy="3265452"/>
          </a:xfrm>
        </p:grpSpPr>
        <p:sp>
          <p:nvSpPr>
            <p:cNvPr id="27" name="矩形 26"/>
            <p:cNvSpPr/>
            <p:nvPr/>
          </p:nvSpPr>
          <p:spPr>
            <a:xfrm>
              <a:off x="1882924" y="3692556"/>
              <a:ext cx="2137031" cy="1632726"/>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zh-CN" altLang="en-US" sz="1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8" name="矩形 27"/>
            <p:cNvSpPr/>
            <p:nvPr/>
          </p:nvSpPr>
          <p:spPr>
            <a:xfrm>
              <a:off x="4001215" y="2059830"/>
              <a:ext cx="2127758" cy="1632726"/>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zh-CN" altLang="en-US" sz="1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矩形 29"/>
            <p:cNvSpPr/>
            <p:nvPr/>
          </p:nvSpPr>
          <p:spPr>
            <a:xfrm>
              <a:off x="6114459" y="3692556"/>
              <a:ext cx="2127758" cy="1632726"/>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zh-CN" altLang="en-US" sz="1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1" name="矩形 30"/>
            <p:cNvSpPr/>
            <p:nvPr/>
          </p:nvSpPr>
          <p:spPr>
            <a:xfrm>
              <a:off x="8238430" y="2059830"/>
              <a:ext cx="2127758" cy="1632726"/>
            </a:xfrm>
            <a:prstGeom prst="rect">
              <a:avLst/>
            </a:prstGeom>
            <a:solidFill>
              <a:srgbClr val="364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zh-CN" altLang="en-US" sz="1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3" name="TextBox 18"/>
            <p:cNvSpPr txBox="1"/>
            <p:nvPr/>
          </p:nvSpPr>
          <p:spPr>
            <a:xfrm>
              <a:off x="3997790" y="2133383"/>
              <a:ext cx="2134609" cy="1468650"/>
            </a:xfrm>
            <a:prstGeom prst="rect">
              <a:avLst/>
            </a:prstGeom>
            <a:noFill/>
          </p:spPr>
          <p:txBody>
            <a:bodyPr wrap="square" rtlCol="0">
              <a:spAutoFit/>
            </a:bodyPr>
            <a:lstStyle/>
            <a:p>
              <a:pPr algn="ctr" defTabSz="914400">
                <a:lnSpc>
                  <a:spcPct val="125000"/>
                </a:lnSpc>
              </a:pPr>
              <a:r>
                <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生物接触氧化法</a:t>
              </a:r>
              <a:endParaRPr lang="en-US" altLang="zh-CN"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algn="just" defTabSz="914400">
                <a:lnSpc>
                  <a:spcPct val="125000"/>
                </a:lnSpc>
              </a:pPr>
              <a:r>
                <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池内加设生物膜载体填料，在生物膜中形成了由厌氧菌、兼性菌和好氧菌以及原生动物和后生动物形成的长食物链的生物群落，能有效地将不能好氧生物降解的</a:t>
              </a:r>
              <a:r>
                <a:rPr lang="en-US" altLang="zh-CN"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COD</a:t>
              </a:r>
              <a:r>
                <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部分厌氧降解为可生化的有机物。。</a:t>
              </a:r>
            </a:p>
          </p:txBody>
        </p:sp>
        <p:sp>
          <p:nvSpPr>
            <p:cNvPr id="38" name="TextBox 18"/>
            <p:cNvSpPr txBox="1"/>
            <p:nvPr/>
          </p:nvSpPr>
          <p:spPr>
            <a:xfrm>
              <a:off x="8251953" y="2133383"/>
              <a:ext cx="2109457" cy="1666044"/>
            </a:xfrm>
            <a:prstGeom prst="rect">
              <a:avLst/>
            </a:prstGeom>
            <a:noFill/>
          </p:spPr>
          <p:txBody>
            <a:bodyPr wrap="square" rtlCol="0">
              <a:spAutoFit/>
            </a:bodyPr>
            <a:lstStyle/>
            <a:p>
              <a:pPr algn="ctr" defTabSz="914400">
                <a:lnSpc>
                  <a:spcPct val="125000"/>
                </a:lnSpc>
              </a:pPr>
              <a:r>
                <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厌氧氨氧化</a:t>
              </a:r>
              <a:endParaRPr lang="en-US" altLang="zh-CN"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algn="just" defTabSz="914400">
                <a:lnSpc>
                  <a:spcPct val="125000"/>
                </a:lnSpc>
              </a:pPr>
              <a:r>
                <a:rPr lang="zh-CN" altLang="en-US" sz="1400" kern="1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厌氧条件下，氨为电子供体，硝酸盐或亚硝酸盐为电子受体，将氨氧转化成氮气，比全程硝化节省</a:t>
              </a:r>
              <a:r>
                <a:rPr lang="en-US" altLang="zh-CN" sz="1400" kern="1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1400" kern="1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以上供氧量，节省碳源，由于厌氧氨氧化菌细胞产率远低于反硝化菌，厌氧氨氧化过程的污泥产量低。</a:t>
              </a:r>
              <a:endParaRPr lang="zh-CN" altLang="en-US" sz="1400" kern="100" dirty="0">
                <a:solidFill>
                  <a:schemeClr val="bg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defTabSz="914400">
                <a:lnSpc>
                  <a:spcPct val="125000"/>
                </a:lnSpc>
              </a:pPr>
              <a:endPar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40" name="TextBox 18"/>
          <p:cNvSpPr txBox="1"/>
          <p:nvPr/>
        </p:nvSpPr>
        <p:spPr>
          <a:xfrm>
            <a:off x="328261" y="4429059"/>
            <a:ext cx="2877582" cy="1689052"/>
          </a:xfrm>
          <a:prstGeom prst="rect">
            <a:avLst/>
          </a:prstGeom>
          <a:noFill/>
        </p:spPr>
        <p:txBody>
          <a:bodyPr wrap="square" rtlCol="0">
            <a:spAutoFit/>
          </a:bodyPr>
          <a:lstStyle/>
          <a:p>
            <a:pPr algn="ctr" defTabSz="914400">
              <a:lnSpc>
                <a:spcPct val="125000"/>
              </a:lnSpc>
            </a:pPr>
            <a:r>
              <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曝气生物滤池</a:t>
            </a:r>
            <a:endParaRPr lang="en-US" altLang="zh-CN"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25000"/>
              </a:lnSpc>
            </a:pPr>
            <a:r>
              <a:rPr lang="zh-CN" altLang="en-US" sz="1400" kern="100" dirty="0">
                <a:solidFill>
                  <a:schemeClr val="bg1"/>
                </a:solidFill>
                <a:effectLst/>
                <a:latin typeface="Times New Roman" panose="02020603050405020304" pitchFamily="18" charset="0"/>
                <a:ea typeface="华文楷体" panose="02010600040101010101" pitchFamily="2" charset="-122"/>
                <a:cs typeface="Times New Roman" panose="02020603050405020304" pitchFamily="18" charset="0"/>
              </a:rPr>
              <a:t>预处理后污水从曝气生物滤池的上端进入填料层，污染物被截留，曝气空气管向池内输送空气，气水异向流动，有机物被微生物氧化分解，处理后的水经过排水管排出池外。</a:t>
            </a:r>
            <a:endPar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1" name="TextBox 18"/>
          <p:cNvSpPr txBox="1"/>
          <p:nvPr/>
        </p:nvSpPr>
        <p:spPr>
          <a:xfrm>
            <a:off x="6044868" y="4410081"/>
            <a:ext cx="2923871" cy="1958357"/>
          </a:xfrm>
          <a:prstGeom prst="rect">
            <a:avLst/>
          </a:prstGeom>
          <a:noFill/>
        </p:spPr>
        <p:txBody>
          <a:bodyPr wrap="square" rtlCol="0">
            <a:spAutoFit/>
          </a:bodyPr>
          <a:lstStyle/>
          <a:p>
            <a:pPr algn="ctr" defTabSz="914400">
              <a:lnSpc>
                <a:spcPct val="125000"/>
              </a:lnSpc>
            </a:pPr>
            <a:r>
              <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膜生物反应器</a:t>
            </a:r>
            <a:endParaRPr lang="en-US" altLang="zh-CN"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algn="just" defTabSz="914400">
              <a:lnSpc>
                <a:spcPct val="125000"/>
              </a:lnSpc>
            </a:pPr>
            <a:r>
              <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以膜组件取代传统生物处理技术末端二沉池，在</a:t>
            </a:r>
            <a:r>
              <a:rPr lang="en-US" altLang="zh-CN"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MBR</a:t>
            </a:r>
            <a:r>
              <a:rPr lang="zh-CN" altLang="en-US" sz="14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反应池里进行有机污染物的降解和泥水的分离。作为处理系统的核心部分，反应池里面包括微生物菌落、膜组件、集水系统、出水系统、曝气系统。</a:t>
            </a:r>
          </a:p>
        </p:txBody>
      </p:sp>
      <p:pic>
        <p:nvPicPr>
          <p:cNvPr id="5130" name="Picture 10" descr="查看源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64" y="2153252"/>
            <a:ext cx="2864783" cy="2171357"/>
          </a:xfrm>
          <a:prstGeom prst="rect">
            <a:avLst/>
          </a:prstGeom>
          <a:noFill/>
          <a:ln>
            <a:solidFill>
              <a:srgbClr val="364436"/>
            </a:solidFill>
          </a:ln>
          <a:extLst>
            <a:ext uri="{909E8E84-426E-40DD-AFC4-6F175D3DCCD1}">
              <a14:hiddenFill xmlns:a14="http://schemas.microsoft.com/office/drawing/2010/main">
                <a:solidFill>
                  <a:srgbClr val="FFFFFF"/>
                </a:solidFill>
              </a14:hiddenFill>
            </a:ext>
          </a:extLst>
        </p:spPr>
      </p:pic>
      <p:pic>
        <p:nvPicPr>
          <p:cNvPr id="5132" name="Picture 12" descr="查看源图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764" y="4321199"/>
            <a:ext cx="2862046" cy="2167946"/>
          </a:xfrm>
          <a:prstGeom prst="rect">
            <a:avLst/>
          </a:prstGeom>
          <a:noFill/>
          <a:ln>
            <a:solidFill>
              <a:srgbClr val="364436"/>
            </a:solidFill>
          </a:ln>
          <a:extLst>
            <a:ext uri="{909E8E84-426E-40DD-AFC4-6F175D3DCCD1}">
              <a14:hiddenFill xmlns:a14="http://schemas.microsoft.com/office/drawing/2010/main">
                <a:solidFill>
                  <a:srgbClr val="FFFFFF"/>
                </a:solidFill>
              </a14:hiddenFill>
            </a:ext>
          </a:extLst>
        </p:spPr>
      </p:pic>
      <p:pic>
        <p:nvPicPr>
          <p:cNvPr id="5134" name="Picture 14" descr="查看源图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810" y="2153252"/>
            <a:ext cx="2875842" cy="2177145"/>
          </a:xfrm>
          <a:prstGeom prst="rect">
            <a:avLst/>
          </a:prstGeom>
          <a:noFill/>
          <a:ln>
            <a:solidFill>
              <a:srgbClr val="364436"/>
            </a:solidFill>
          </a:ln>
          <a:extLst>
            <a:ext uri="{909E8E84-426E-40DD-AFC4-6F175D3DCCD1}">
              <a14:hiddenFill xmlns:a14="http://schemas.microsoft.com/office/drawing/2010/main">
                <a:solidFill>
                  <a:srgbClr val="FFFFFF"/>
                </a:solidFill>
              </a14:hiddenFill>
            </a:ext>
          </a:extLst>
        </p:spPr>
      </p:pic>
      <p:pic>
        <p:nvPicPr>
          <p:cNvPr id="5136" name="Picture 16" descr="查看源图像"/>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7598" y="4321199"/>
            <a:ext cx="2859441" cy="2167946"/>
          </a:xfrm>
          <a:prstGeom prst="rect">
            <a:avLst/>
          </a:prstGeom>
          <a:noFill/>
          <a:ln>
            <a:solidFill>
              <a:srgbClr val="364436"/>
            </a:solidFill>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1887197" y="6551341"/>
            <a:ext cx="304802" cy="306705"/>
          </a:xfrm>
          <a:prstGeom prst="rect">
            <a:avLst/>
          </a:prstGeom>
          <a:noFill/>
        </p:spPr>
        <p:txBody>
          <a:bodyPr wrap="square" rtlCol="0">
            <a:spAutoFit/>
          </a:bodyPr>
          <a:lstStyle/>
          <a:p>
            <a:r>
              <a:rPr lang="en-US" altLang="zh-CN" sz="1400" dirty="0">
                <a:solidFill>
                  <a:srgbClr val="60684C"/>
                </a:solidFill>
              </a:rPr>
              <a:t>5</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3</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4" name="矩形 1773"/>
          <p:cNvSpPr/>
          <p:nvPr/>
        </p:nvSpPr>
        <p:spPr>
          <a:xfrm>
            <a:off x="230333" y="1200150"/>
            <a:ext cx="4521776" cy="5111216"/>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工艺综述</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6" name="文本框 35"/>
          <p:cNvSpPr txBox="1"/>
          <p:nvPr/>
        </p:nvSpPr>
        <p:spPr>
          <a:xfrm>
            <a:off x="1903812" y="1246004"/>
            <a:ext cx="975884" cy="378245"/>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SBR</a:t>
            </a:r>
            <a:r>
              <a:rPr kumimoji="0" lang="zh-CN" altLang="en-US"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a:t>
            </a:r>
            <a:endParaRPr kumimoji="0" lang="en-US" altLang="zh-CN" sz="1600" b="0"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028" name="Picture 4"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986368"/>
            <a:ext cx="4762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363075" y="2210645"/>
            <a:ext cx="1114425" cy="323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0" name="Picture 6" descr="查看源图像"/>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5000"/>
                    </a14:imgEffect>
                    <a14:imgEffect>
                      <a14:colorTemperature colorTemp="6845"/>
                    </a14:imgEffect>
                    <a14:imgEffect>
                      <a14:saturation sat="91000"/>
                    </a14:imgEffect>
                  </a14:imgLayer>
                </a14:imgProps>
              </a:ext>
              <a:ext uri="{28A0092B-C50C-407E-A947-70E740481C1C}">
                <a14:useLocalDpi xmlns:a14="http://schemas.microsoft.com/office/drawing/2010/main" val="0"/>
              </a:ext>
            </a:extLst>
          </a:blip>
          <a:srcRect/>
          <a:stretch>
            <a:fillRect/>
          </a:stretch>
        </p:blipFill>
        <p:spPr bwMode="auto">
          <a:xfrm>
            <a:off x="5174896" y="4025647"/>
            <a:ext cx="3332531" cy="2472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查看源图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5337" y="2690554"/>
            <a:ext cx="3894226" cy="1335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查看源图像"/>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7427" y="4025647"/>
            <a:ext cx="3332531" cy="2472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234588" y="1624249"/>
            <a:ext cx="4413612" cy="4687117"/>
          </a:xfrm>
          <a:prstGeom prst="rect">
            <a:avLst/>
          </a:prstGeom>
          <a:noFill/>
        </p:spPr>
        <p:txBody>
          <a:bodyPr wrap="square" rtlCol="0">
            <a:spAutoFit/>
          </a:bodyPr>
          <a:lstStyle/>
          <a:p>
            <a:pPr algn="just">
              <a:lnSpc>
                <a:spcPct val="125000"/>
              </a:lnSpc>
              <a:defRPr/>
            </a:pPr>
            <a:r>
              <a:rPr lang="zh-CN" altLang="en-US" sz="1600" kern="100" dirty="0">
                <a:solidFill>
                  <a:srgbClr val="364436"/>
                </a:solidFill>
                <a:latin typeface="Times New Roman" panose="02020603050405020304" pitchFamily="18" charset="0"/>
                <a:ea typeface="华文楷体" panose="02010600040101010101" pitchFamily="2" charset="-122"/>
                <a:cs typeface="Times New Roman" panose="02020603050405020304" pitchFamily="18" charset="0"/>
              </a:rPr>
              <a:t>序批式活性污泥，</a:t>
            </a:r>
            <a:r>
              <a:rPr lang="zh-CN" altLang="en-US"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污水经格栅预去除悬浮物，进入调节池调节污水水质和水量，在</a:t>
            </a:r>
            <a:r>
              <a:rPr lang="zh-CN" altLang="en-US" sz="1600" kern="100"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进水</a:t>
            </a:r>
            <a:r>
              <a:rPr lang="zh-CN" altLang="en-US"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阶段厌氧状态下会释放污水中磷；随后进入</a:t>
            </a:r>
            <a:r>
              <a:rPr lang="zh-CN" altLang="en-US" sz="1600" kern="100"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曝气</a:t>
            </a:r>
            <a:r>
              <a:rPr lang="zh-CN" altLang="en-US" sz="1600" kern="1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池</a:t>
            </a:r>
            <a:r>
              <a:rPr lang="zh-CN" altLang="en-US"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曝气，曝气时间由处理废水的需求决定，若要去除污水中</a:t>
            </a:r>
            <a:r>
              <a:rPr lang="en-US" altLang="zh-CN"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BOD</a:t>
            </a:r>
            <a:r>
              <a:rPr lang="zh-CN" altLang="en-US"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、脱氮除磷及硝化则需曝气，若要反硝化则应停止曝气，曝气阶段为好氧状态，可降解污水中有机物、进行硝化以及磷的吸收；使污水静止</a:t>
            </a:r>
            <a:r>
              <a:rPr lang="zh-CN" altLang="en-US" sz="1600" kern="100"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沉淀</a:t>
            </a:r>
            <a:r>
              <a:rPr lang="en-US" altLang="zh-CN"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1~1.5h</a:t>
            </a:r>
            <a:r>
              <a:rPr lang="zh-CN" altLang="en-US"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，利用沉淀过程缺氧来进行反硝化脱氮；沉淀后的污水经过消毒杀菌后</a:t>
            </a:r>
            <a:r>
              <a:rPr lang="zh-CN" altLang="en-US" sz="1600" kern="100"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排放</a:t>
            </a:r>
            <a:r>
              <a:rPr lang="zh-CN" altLang="en-US"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，污泥也部分排放以除磷；最后整个反应池处于</a:t>
            </a:r>
            <a:r>
              <a:rPr lang="zh-CN" altLang="en-US" sz="1600" kern="100"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闲置</a:t>
            </a:r>
            <a:r>
              <a:rPr lang="zh-CN" altLang="en-US"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状态，为下一周期作准备。即进水、反应、沉淀、排水和闲置</a:t>
            </a:r>
            <a:r>
              <a:rPr lang="en-US" altLang="zh-CN"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1600" kern="100" dirty="0">
                <a:solidFill>
                  <a:srgbClr val="364436"/>
                </a:solidFill>
                <a:effectLst/>
                <a:latin typeface="Times New Roman" panose="02020603050405020304" pitchFamily="18" charset="0"/>
                <a:ea typeface="华文楷体" panose="02010600040101010101" pitchFamily="2" charset="-122"/>
                <a:cs typeface="Times New Roman" panose="02020603050405020304" pitchFamily="18" charset="0"/>
              </a:rPr>
              <a:t>个过程，均在一个设有曝气或搅拌装置的反应池中进行，集均化、初沉、降解、二沉于一体，无污泥回流系统。</a:t>
            </a:r>
          </a:p>
        </p:txBody>
      </p:sp>
      <p:sp>
        <p:nvSpPr>
          <p:cNvPr id="4" name="文本框 3"/>
          <p:cNvSpPr txBox="1"/>
          <p:nvPr/>
        </p:nvSpPr>
        <p:spPr>
          <a:xfrm>
            <a:off x="11887197" y="6551341"/>
            <a:ext cx="304802" cy="306705"/>
          </a:xfrm>
          <a:prstGeom prst="rect">
            <a:avLst/>
          </a:prstGeom>
          <a:noFill/>
        </p:spPr>
        <p:txBody>
          <a:bodyPr wrap="square" rtlCol="0">
            <a:spAutoFit/>
          </a:bodyPr>
          <a:lstStyle/>
          <a:p>
            <a:r>
              <a:rPr lang="en-US" altLang="zh-CN" sz="1400" dirty="0">
                <a:solidFill>
                  <a:srgbClr val="60684C"/>
                </a:solidFill>
              </a:rPr>
              <a:t>6</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045111" y="252859"/>
            <a:ext cx="10146892" cy="484285"/>
          </a:xfrm>
          <a:prstGeom prst="rect">
            <a:avLst/>
          </a:prstGeom>
          <a:gradFill>
            <a:gsLst>
              <a:gs pos="0">
                <a:schemeClr val="accent1">
                  <a:lumMod val="5000"/>
                  <a:lumOff val="95000"/>
                  <a:alpha val="0"/>
                </a:schemeClr>
              </a:gs>
              <a:gs pos="78000">
                <a:srgbClr val="364436"/>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7" name="圆角矩形 1766"/>
          <p:cNvSpPr/>
          <p:nvPr/>
        </p:nvSpPr>
        <p:spPr>
          <a:xfrm rot="10800000" flipV="1">
            <a:off x="-5664" y="249441"/>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3</a:t>
            </a:r>
            <a:endParaRPr kumimoji="0" lang="zh-CN" altLang="en-US" sz="24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770" name="圆角矩形 1769"/>
          <p:cNvSpPr/>
          <p:nvPr/>
        </p:nvSpPr>
        <p:spPr>
          <a:xfrm rot="16200000" flipV="1">
            <a:off x="11457520" y="249444"/>
            <a:ext cx="484287" cy="491115"/>
          </a:xfrm>
          <a:prstGeom prst="roundRect">
            <a:avLst>
              <a:gd name="adj" fmla="val 5039"/>
            </a:avLst>
          </a:prstGeom>
          <a:solidFill>
            <a:srgbClr val="36443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AD1C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4" name="矩形 1773"/>
          <p:cNvSpPr/>
          <p:nvPr/>
        </p:nvSpPr>
        <p:spPr>
          <a:xfrm>
            <a:off x="5181600" y="950342"/>
            <a:ext cx="1877614" cy="484285"/>
          </a:xfrm>
          <a:prstGeom prst="rect">
            <a:avLst/>
          </a:prstGeom>
          <a:solidFill>
            <a:srgbClr val="364436">
              <a:alpha val="0"/>
            </a:srgbClr>
          </a:solidFill>
          <a:ln>
            <a:solidFill>
              <a:srgbClr val="3644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5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471859" y="146598"/>
            <a:ext cx="1492716" cy="59054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工艺综述</a:t>
            </a:r>
            <a:endParaRPr kumimoji="0" lang="en-US" altLang="zh-CN" sz="2400" b="0" i="0" u="none" strike="noStrike" kern="1200" cap="none" spc="0" normalizeH="0" baseline="0" noProof="0" dirty="0">
              <a:ln>
                <a:noFill/>
              </a:ln>
              <a:solidFill>
                <a:srgbClr val="60684C"/>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6" name="文本框 35"/>
          <p:cNvSpPr txBox="1"/>
          <p:nvPr/>
        </p:nvSpPr>
        <p:spPr>
          <a:xfrm>
            <a:off x="5351861" y="978917"/>
            <a:ext cx="1877613" cy="378245"/>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工艺优缺点比较</a:t>
            </a:r>
            <a:endParaRPr kumimoji="0" lang="en-US" altLang="zh-CN" sz="1600" b="1" i="0" u="none" strike="noStrike" kern="1200" cap="none" spc="0" normalizeH="0" baseline="0" noProof="0" dirty="0">
              <a:ln>
                <a:noFill/>
              </a:ln>
              <a:solidFill>
                <a:srgbClr val="364436"/>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矩形 2"/>
          <p:cNvSpPr/>
          <p:nvPr/>
        </p:nvSpPr>
        <p:spPr>
          <a:xfrm>
            <a:off x="9363075" y="2210645"/>
            <a:ext cx="1114425" cy="323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6" name="表格 5"/>
          <p:cNvGraphicFramePr>
            <a:graphicFrameLocks noGrp="1"/>
          </p:cNvGraphicFramePr>
          <p:nvPr>
            <p:custDataLst>
              <p:tags r:id="rId1"/>
            </p:custDataLst>
          </p:nvPr>
        </p:nvGraphicFramePr>
        <p:xfrm>
          <a:off x="76200" y="1647825"/>
          <a:ext cx="12020551" cy="4850517"/>
        </p:xfrm>
        <a:graphic>
          <a:graphicData uri="http://schemas.openxmlformats.org/drawingml/2006/table">
            <a:tbl>
              <a:tblPr/>
              <a:tblGrid>
                <a:gridCol w="515914">
                  <a:extLst>
                    <a:ext uri="{9D8B030D-6E8A-4147-A177-3AD203B41FA5}">
                      <a16:colId xmlns:a16="http://schemas.microsoft.com/office/drawing/2014/main" val="20000"/>
                    </a:ext>
                  </a:extLst>
                </a:gridCol>
                <a:gridCol w="1350986">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51447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gridCol w="1476375">
                  <a:extLst>
                    <a:ext uri="{9D8B030D-6E8A-4147-A177-3AD203B41FA5}">
                      <a16:colId xmlns:a16="http://schemas.microsoft.com/office/drawing/2014/main" val="20005"/>
                    </a:ext>
                  </a:extLst>
                </a:gridCol>
                <a:gridCol w="1304925">
                  <a:extLst>
                    <a:ext uri="{9D8B030D-6E8A-4147-A177-3AD203B41FA5}">
                      <a16:colId xmlns:a16="http://schemas.microsoft.com/office/drawing/2014/main" val="20006"/>
                    </a:ext>
                  </a:extLst>
                </a:gridCol>
                <a:gridCol w="1685925">
                  <a:extLst>
                    <a:ext uri="{9D8B030D-6E8A-4147-A177-3AD203B41FA5}">
                      <a16:colId xmlns:a16="http://schemas.microsoft.com/office/drawing/2014/main" val="20007"/>
                    </a:ext>
                  </a:extLst>
                </a:gridCol>
                <a:gridCol w="1171576">
                  <a:extLst>
                    <a:ext uri="{9D8B030D-6E8A-4147-A177-3AD203B41FA5}">
                      <a16:colId xmlns:a16="http://schemas.microsoft.com/office/drawing/2014/main" val="20008"/>
                    </a:ext>
                  </a:extLst>
                </a:gridCol>
              </a:tblGrid>
              <a:tr h="741681">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方法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常规活性污泥法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吸附生物降解法</a:t>
                      </a:r>
                      <a:endPar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AB</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氧化沟工艺</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厌氧</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缺氧</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好氧法</a:t>
                      </a:r>
                      <a:endPar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AAO</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序批式活性污泥法</a:t>
                      </a:r>
                      <a:endPar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SBR）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曝气生物滤池</a:t>
                      </a:r>
                      <a:endPar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BAF</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生物接触氧化法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膜生物反应器（</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MBR</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0000"/>
                  </a:ext>
                </a:extLst>
              </a:tr>
              <a:tr h="2237813">
                <a:tc>
                  <a:txBody>
                    <a:bodyPr/>
                    <a:lstStyle/>
                    <a:p>
                      <a:pPr algn="ctr" fontAlgn="ctr"/>
                      <a:r>
                        <a:rPr lang="zh-CN" altLang="en-US" sz="1400" b="0" i="0" u="none" strike="noStrike">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优点</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适合不宜采用物理化学方法处理的废水，</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BOD</a:t>
                      </a:r>
                      <a:r>
                        <a:rPr lang="en-US" altLang="zh-CN" sz="1400" b="0" i="0" u="none" strike="noStrike" baseline="-250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去除率可达</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％以上；处理的动力费较低；适用于要求较高</a:t>
                      </a:r>
                      <a:r>
                        <a:rPr lang="zh-CN" altLang="en-US" sz="1400" b="0" i="0" u="none" strike="noStrike"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大城市</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污水处理厂。</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不设初沉池；</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段独立、处理效果稳定；抗冲击负荷强；工程投资和运行费用低、能耗低。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抗冲击负荷能力强，稳定；流程简单、构筑物较少、管理方便、投资少；污泥产量低且稳定、无需消化池，脱氮除磷效果较好；应用于</a:t>
                      </a:r>
                      <a:r>
                        <a:rPr lang="zh-CN" altLang="en-US" sz="1400" b="0" i="0" u="none" strike="noStrike"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大中小城市</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最简单脱氮除磷工艺；水力停留时间短；无污泥膨胀；污泥含磷高肥效好；工艺流程简单、运行稳定；适用于</a:t>
                      </a:r>
                      <a:r>
                        <a:rPr lang="zh-CN" altLang="en-US" sz="1400" b="0" i="0" u="none" strike="noStrike"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大中型</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生活污水处理厂。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工艺简单，构筑物少，占地少；效果良好、出水稳定；基建、运行费用低；自动化程度高；污泥易沉淀、无污泥膨胀；耐冲击负荷；与</a:t>
                      </a:r>
                      <a:r>
                        <a:rPr lang="zh-CN" altLang="en-US" sz="1400" b="0" i="0" u="none" strike="noStrike" dirty="0">
                          <a:solidFill>
                            <a:srgbClr val="F2F2F2"/>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中小城镇</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污水处理厂相适应。</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不需设二沉池、不需污泥回流系统；</a:t>
                      </a:r>
                      <a:r>
                        <a:rPr lang="zh-CN" altLang="en-US" sz="1400" kern="1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挂膜启动快；工艺简单出水水质好；能耗低；占地少；抗冲击负荷能力强；无污泥膨胀。</a:t>
                      </a:r>
                    </a:p>
                    <a:p>
                      <a:pPr algn="just" fontAlgn="ctr"/>
                      <a:endPar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处理效率高、出水水质好</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无污泥膨胀和污泥回流；管理简便</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耐冲击、适应性较强</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挂膜简单，启动快</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节能、运行成本低；污泥产量少；适合</a:t>
                      </a:r>
                      <a:r>
                        <a:rPr lang="zh-CN" altLang="en-US" sz="1400" b="0" i="0" u="none" strike="noStrike"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中小水量</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生活污水处理。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将曝气池与二沉池合二为一，占地小；污泥可实现零排放；耐冲击性能强；可实现城市生活污水回用。</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71023">
                <a:tc>
                  <a:txBody>
                    <a:bodyPr/>
                    <a:lstStyle/>
                    <a:p>
                      <a:pPr algn="ctr"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缺点</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停留时间长、设备庞大、基建投资大、各种构筑物容积大、占地面积大、管理难度大，运行结果易受水质水量影响。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段产泥率高，污泥处置压力大；</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段会影响</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段处理效果；</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AB</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法</a:t>
                      </a:r>
                      <a:r>
                        <a:rPr lang="zh-CN" altLang="en-US" sz="1400" b="0" i="0" u="none" strike="noStrike"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不适用于脱氮要求高的污水处理厂</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流速不够，占地面积大；设备易出故障；不能用于处理</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BOD</a:t>
                      </a:r>
                      <a:r>
                        <a:rPr lang="en-US" altLang="zh-CN" sz="1400" b="0" i="0" u="none" strike="noStrike" baseline="-250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较小的水质；供氧不足；污泥膨胀；</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TN</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TP</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去除效果相左。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受水质水量影响较大，污泥回流量大，能耗高；对小型处理厂费用偏高；脱氮除磷效果难以进一步提高；占地面积大，基建费用高，一次性投资多。</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设备闲置率较高；水头损失较大；能耗较大；脱单除磷效果不及</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AAO</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工艺。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zh-CN" altLang="en-US" sz="1400" b="0" i="0" u="none" strike="noStrike"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除磷效果不好</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；对进水</a:t>
                      </a:r>
                      <a:r>
                        <a:rPr lang="en-US" altLang="zh-CN"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SS</a:t>
                      </a: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要求高；水头损失较大；易堵塞、生物膜需定期反冲洗；污泥产量较大、稳定性稍差；运行费用相对较高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a:r>
                        <a:rPr lang="zh-CN" altLang="en-US" sz="1400" b="0" i="0" kern="12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填料生物膜实际数量随</a:t>
                      </a:r>
                      <a:r>
                        <a:rPr lang="en-US" altLang="zh-CN" sz="1400" b="0" i="0" kern="12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BOD</a:t>
                      </a:r>
                      <a:r>
                        <a:rPr lang="zh-CN" altLang="en-US" sz="1400" b="0" i="0" kern="12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负荷而变，负荷过高，生物膜过厚易堵塞</a:t>
                      </a:r>
                      <a:r>
                        <a:rPr lang="en-US" altLang="zh-CN" sz="1400" b="0" i="0" kern="12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0" i="0" kern="12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 曝气设备的安装和维护方便</a:t>
                      </a:r>
                      <a:r>
                        <a:rPr lang="en-US" altLang="zh-CN" sz="1400" b="0" i="0" kern="12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0" i="0" kern="12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填料选用不当，会严重处理效果。</a:t>
                      </a:r>
                    </a:p>
                    <a:p>
                      <a:pPr algn="just" fontAlgn="ctr"/>
                      <a:r>
                        <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400" b="0" i="0" kern="12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膜</a:t>
                      </a:r>
                      <a:r>
                        <a:rPr lang="zh-CN" altLang="en-US" sz="1400" b="0" i="0" kern="1200" dirty="0">
                          <a:solidFill>
                            <a:schemeClr val="bg1"/>
                          </a:solidFill>
                          <a:effectLst/>
                          <a:highlight>
                            <a:srgbClr val="60684C"/>
                          </a:highlight>
                          <a:latin typeface="Times New Roman" panose="02020603050405020304" pitchFamily="18" charset="0"/>
                          <a:ea typeface="华文楷体" panose="02010600040101010101" pitchFamily="2" charset="-122"/>
                          <a:cs typeface="Times New Roman" panose="02020603050405020304" pitchFamily="18" charset="0"/>
                        </a:rPr>
                        <a:t>造价高</a:t>
                      </a:r>
                      <a:r>
                        <a:rPr lang="zh-CN" altLang="en-US" sz="1400" b="0" i="0" kern="1200"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rPr>
                        <a:t>，基建投资；易出现膜污染，操作管理不便；能耗高；影响因素多。</a:t>
                      </a:r>
                    </a:p>
                    <a:p>
                      <a:pPr algn="just" fontAlgn="ctr"/>
                      <a:endParaRPr lang="zh-CN" altLang="en-US" sz="1400" b="0" i="0" u="none" strike="noStrike" dirty="0">
                        <a:solidFill>
                          <a:srgbClr val="60684C"/>
                        </a:solidFill>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8" name="矩形 17"/>
          <p:cNvSpPr/>
          <p:nvPr/>
        </p:nvSpPr>
        <p:spPr>
          <a:xfrm>
            <a:off x="6429375" y="1598935"/>
            <a:ext cx="1543049" cy="5006206"/>
          </a:xfrm>
          <a:prstGeom prst="rect">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1887197" y="6551341"/>
            <a:ext cx="304802" cy="306705"/>
          </a:xfrm>
          <a:prstGeom prst="rect">
            <a:avLst/>
          </a:prstGeom>
          <a:noFill/>
        </p:spPr>
        <p:txBody>
          <a:bodyPr wrap="square" rtlCol="0">
            <a:spAutoFit/>
          </a:bodyPr>
          <a:lstStyle/>
          <a:p>
            <a:r>
              <a:rPr lang="en-US" altLang="zh-CN" sz="1400" dirty="0">
                <a:solidFill>
                  <a:srgbClr val="60684C"/>
                </a:solidFill>
              </a:rPr>
              <a:t>7</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fdf2a6e5-a00d-49f7-95d5-9a9cd7d1160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2361</Words>
  <Application>Microsoft Office PowerPoint</Application>
  <PresentationFormat>宽屏</PresentationFormat>
  <Paragraphs>158</Paragraphs>
  <Slides>15</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等线</vt:lpstr>
      <vt:lpstr>华光楷体_CNKI</vt:lpstr>
      <vt:lpstr>华光魏体_CNKI</vt:lpstr>
      <vt:lpstr>华文楷体</vt:lpstr>
      <vt:lpstr>Arial</vt:lpstr>
      <vt:lpstr>Calibri</vt:lpstr>
      <vt:lpstr>Calibri Light</vt:lpstr>
      <vt:lpstr>Times New Roman</vt:lpstr>
      <vt:lpstr>Viner Hand ITC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yuan wenting</cp:lastModifiedBy>
  <cp:revision>96</cp:revision>
  <dcterms:created xsi:type="dcterms:W3CDTF">2015-07-31T01:43:00Z</dcterms:created>
  <dcterms:modified xsi:type="dcterms:W3CDTF">2022-05-01T06:29:05Z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RubyTemplateID">
    <vt:lpwstr>8</vt:lpwstr>
  </property>
  <property fmtid="{D5CDD505-2E9C-101B-9397-08002B2CF9AE}" pid="4" name="ICV">
    <vt:lpwstr>9CDF00A788374351BFE8C960C19EB362</vt:lpwstr>
  </property>
</Properties>
</file>